
<file path=[Content_Types].xml><?xml version="1.0" encoding="utf-8"?>
<Types xmlns="http://schemas.openxmlformats.org/package/2006/content-types">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2" r:id="rId6"/>
    <p:sldId id="260" r:id="rId7"/>
    <p:sldId id="264" r:id="rId8"/>
    <p:sldId id="273" r:id="rId9"/>
    <p:sldId id="265" r:id="rId10"/>
    <p:sldId id="266" r:id="rId11"/>
    <p:sldId id="267" r:id="rId12"/>
    <p:sldId id="263" r:id="rId13"/>
    <p:sldId id="269" r:id="rId14"/>
    <p:sldId id="268" r:id="rId15"/>
    <p:sldId id="274" r:id="rId16"/>
    <p:sldId id="275" r:id="rId17"/>
    <p:sldId id="276" r:id="rId18"/>
    <p:sldId id="277" r:id="rId19"/>
    <p:sldId id="278" r:id="rId20"/>
    <p:sldId id="279" r:id="rId21"/>
    <p:sldId id="272"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F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snapToGrid="0">
      <p:cViewPr varScale="1">
        <p:scale>
          <a:sx n="114" d="100"/>
          <a:sy n="114" d="100"/>
        </p:scale>
        <p:origin x="618" y="10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E3487D3-1ECD-4FE7-A6B9-86E2C7F18B00}" type="datetimeFigureOut">
              <a:rPr lang="en-AU" smtClean="0"/>
              <a:t>31/01/2018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A05BAF2-08AE-464D-A876-A5BE714AA361}" type="slidenum">
              <a:rPr lang="en-AU" smtClean="0"/>
              <a:t>‹#›</a:t>
            </a:fld>
            <a:endParaRPr lang="en-AU"/>
          </a:p>
        </p:txBody>
      </p:sp>
    </p:spTree>
    <p:extLst>
      <p:ext uri="{BB962C8B-B14F-4D97-AF65-F5344CB8AC3E}">
        <p14:creationId xmlns:p14="http://schemas.microsoft.com/office/powerpoint/2010/main" val="3323603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smtClean="0"/>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1E3487D3-1ECD-4FE7-A6B9-86E2C7F18B00}" type="datetimeFigureOut">
              <a:rPr lang="en-AU" smtClean="0"/>
              <a:t>31/01/2018</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1A05BAF2-08AE-464D-A876-A5BE714AA361}" type="slidenum">
              <a:rPr lang="en-AU" smtClean="0"/>
              <a:t>‹#›</a:t>
            </a:fld>
            <a:endParaRPr lang="en-AU"/>
          </a:p>
        </p:txBody>
      </p:sp>
    </p:spTree>
    <p:extLst>
      <p:ext uri="{BB962C8B-B14F-4D97-AF65-F5344CB8AC3E}">
        <p14:creationId xmlns:p14="http://schemas.microsoft.com/office/powerpoint/2010/main" val="3060174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3487D3-1ECD-4FE7-A6B9-86E2C7F18B00}" type="datetimeFigureOut">
              <a:rPr lang="en-AU" smtClean="0"/>
              <a:t>31/01/2018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A05BAF2-08AE-464D-A876-A5BE714AA361}" type="slidenum">
              <a:rPr lang="en-AU" smtClean="0"/>
              <a:t>‹#›</a:t>
            </a:fld>
            <a:endParaRPr lang="en-AU"/>
          </a:p>
        </p:txBody>
      </p:sp>
    </p:spTree>
    <p:extLst>
      <p:ext uri="{BB962C8B-B14F-4D97-AF65-F5344CB8AC3E}">
        <p14:creationId xmlns:p14="http://schemas.microsoft.com/office/powerpoint/2010/main" val="10747423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3487D3-1ECD-4FE7-A6B9-86E2C7F18B00}" type="datetimeFigureOut">
              <a:rPr lang="en-AU" smtClean="0"/>
              <a:t>31/01/2018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A05BAF2-08AE-464D-A876-A5BE714AA361}" type="slidenum">
              <a:rPr lang="en-AU" smtClean="0"/>
              <a:t>‹#›</a:t>
            </a:fld>
            <a:endParaRPr lang="en-AU"/>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0254503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3487D3-1ECD-4FE7-A6B9-86E2C7F18B00}" type="datetimeFigureOut">
              <a:rPr lang="en-AU" smtClean="0"/>
              <a:t>31/01/2018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A05BAF2-08AE-464D-A876-A5BE714AA361}" type="slidenum">
              <a:rPr lang="en-AU" smtClean="0"/>
              <a:t>‹#›</a:t>
            </a:fld>
            <a:endParaRPr lang="en-AU"/>
          </a:p>
        </p:txBody>
      </p:sp>
    </p:spTree>
    <p:extLst>
      <p:ext uri="{BB962C8B-B14F-4D97-AF65-F5344CB8AC3E}">
        <p14:creationId xmlns:p14="http://schemas.microsoft.com/office/powerpoint/2010/main" val="3018647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3487D3-1ECD-4FE7-A6B9-86E2C7F18B00}" type="datetimeFigureOut">
              <a:rPr lang="en-AU" smtClean="0"/>
              <a:t>31/01/2018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A05BAF2-08AE-464D-A876-A5BE714AA361}" type="slidenum">
              <a:rPr lang="en-AU" smtClean="0"/>
              <a:t>‹#›</a:t>
            </a:fld>
            <a:endParaRPr lang="en-AU"/>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2067741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3487D3-1ECD-4FE7-A6B9-86E2C7F18B00}" type="datetimeFigureOut">
              <a:rPr lang="en-AU" smtClean="0"/>
              <a:t>31/01/2018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A05BAF2-08AE-464D-A876-A5BE714AA361}" type="slidenum">
              <a:rPr lang="en-AU" smtClean="0"/>
              <a:t>‹#›</a:t>
            </a:fld>
            <a:endParaRPr lang="en-AU"/>
          </a:p>
        </p:txBody>
      </p:sp>
    </p:spTree>
    <p:extLst>
      <p:ext uri="{BB962C8B-B14F-4D97-AF65-F5344CB8AC3E}">
        <p14:creationId xmlns:p14="http://schemas.microsoft.com/office/powerpoint/2010/main" val="6453045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3487D3-1ECD-4FE7-A6B9-86E2C7F18B00}" type="datetimeFigureOut">
              <a:rPr lang="en-AU" smtClean="0"/>
              <a:t>31/01/2018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A05BAF2-08AE-464D-A876-A5BE714AA361}" type="slidenum">
              <a:rPr lang="en-AU" smtClean="0"/>
              <a:t>‹#›</a:t>
            </a:fld>
            <a:endParaRPr lang="en-AU"/>
          </a:p>
        </p:txBody>
      </p:sp>
    </p:spTree>
    <p:extLst>
      <p:ext uri="{BB962C8B-B14F-4D97-AF65-F5344CB8AC3E}">
        <p14:creationId xmlns:p14="http://schemas.microsoft.com/office/powerpoint/2010/main" val="880946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3487D3-1ECD-4FE7-A6B9-86E2C7F18B00}" type="datetimeFigureOut">
              <a:rPr lang="en-AU" smtClean="0"/>
              <a:t>31/01/2018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A05BAF2-08AE-464D-A876-A5BE714AA361}" type="slidenum">
              <a:rPr lang="en-AU" smtClean="0"/>
              <a:t>‹#›</a:t>
            </a:fld>
            <a:endParaRPr lang="en-AU"/>
          </a:p>
        </p:txBody>
      </p:sp>
    </p:spTree>
    <p:extLst>
      <p:ext uri="{BB962C8B-B14F-4D97-AF65-F5344CB8AC3E}">
        <p14:creationId xmlns:p14="http://schemas.microsoft.com/office/powerpoint/2010/main" val="2905032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3487D3-1ECD-4FE7-A6B9-86E2C7F18B00}" type="datetimeFigureOut">
              <a:rPr lang="en-AU" smtClean="0"/>
              <a:t>31/01/2018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A05BAF2-08AE-464D-A876-A5BE714AA361}" type="slidenum">
              <a:rPr lang="en-AU" smtClean="0"/>
              <a:t>‹#›</a:t>
            </a:fld>
            <a:endParaRPr lang="en-AU"/>
          </a:p>
        </p:txBody>
      </p:sp>
    </p:spTree>
    <p:extLst>
      <p:ext uri="{BB962C8B-B14F-4D97-AF65-F5344CB8AC3E}">
        <p14:creationId xmlns:p14="http://schemas.microsoft.com/office/powerpoint/2010/main" val="2867544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3487D3-1ECD-4FE7-A6B9-86E2C7F18B00}" type="datetimeFigureOut">
              <a:rPr lang="en-AU" smtClean="0"/>
              <a:t>31/01/2018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A05BAF2-08AE-464D-A876-A5BE714AA361}" type="slidenum">
              <a:rPr lang="en-AU" smtClean="0"/>
              <a:t>‹#›</a:t>
            </a:fld>
            <a:endParaRPr lang="en-AU"/>
          </a:p>
        </p:txBody>
      </p:sp>
    </p:spTree>
    <p:extLst>
      <p:ext uri="{BB962C8B-B14F-4D97-AF65-F5344CB8AC3E}">
        <p14:creationId xmlns:p14="http://schemas.microsoft.com/office/powerpoint/2010/main" val="2071281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E3487D3-1ECD-4FE7-A6B9-86E2C7F18B00}" type="datetimeFigureOut">
              <a:rPr lang="en-AU" smtClean="0"/>
              <a:t>31/01/2018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A05BAF2-08AE-464D-A876-A5BE714AA361}" type="slidenum">
              <a:rPr lang="en-AU" smtClean="0"/>
              <a:t>‹#›</a:t>
            </a:fld>
            <a:endParaRPr lang="en-AU"/>
          </a:p>
        </p:txBody>
      </p:sp>
    </p:spTree>
    <p:extLst>
      <p:ext uri="{BB962C8B-B14F-4D97-AF65-F5344CB8AC3E}">
        <p14:creationId xmlns:p14="http://schemas.microsoft.com/office/powerpoint/2010/main" val="2886029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E3487D3-1ECD-4FE7-A6B9-86E2C7F18B00}" type="datetimeFigureOut">
              <a:rPr lang="en-AU" smtClean="0"/>
              <a:t>31/01/2018</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1A05BAF2-08AE-464D-A876-A5BE714AA361}" type="slidenum">
              <a:rPr lang="en-AU" smtClean="0"/>
              <a:t>‹#›</a:t>
            </a:fld>
            <a:endParaRPr lang="en-AU"/>
          </a:p>
        </p:txBody>
      </p:sp>
    </p:spTree>
    <p:extLst>
      <p:ext uri="{BB962C8B-B14F-4D97-AF65-F5344CB8AC3E}">
        <p14:creationId xmlns:p14="http://schemas.microsoft.com/office/powerpoint/2010/main" val="3679301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E3487D3-1ECD-4FE7-A6B9-86E2C7F18B00}" type="datetimeFigureOut">
              <a:rPr lang="en-AU" smtClean="0"/>
              <a:t>31/01/2018</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1A05BAF2-08AE-464D-A876-A5BE714AA361}" type="slidenum">
              <a:rPr lang="en-AU" smtClean="0"/>
              <a:t>‹#›</a:t>
            </a:fld>
            <a:endParaRPr lang="en-AU"/>
          </a:p>
        </p:txBody>
      </p:sp>
    </p:spTree>
    <p:extLst>
      <p:ext uri="{BB962C8B-B14F-4D97-AF65-F5344CB8AC3E}">
        <p14:creationId xmlns:p14="http://schemas.microsoft.com/office/powerpoint/2010/main" val="122865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3487D3-1ECD-4FE7-A6B9-86E2C7F18B00}" type="datetimeFigureOut">
              <a:rPr lang="en-AU" smtClean="0"/>
              <a:t>31/01/2018</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1A05BAF2-08AE-464D-A876-A5BE714AA361}" type="slidenum">
              <a:rPr lang="en-AU" smtClean="0"/>
              <a:t>‹#›</a:t>
            </a:fld>
            <a:endParaRPr lang="en-AU"/>
          </a:p>
        </p:txBody>
      </p:sp>
    </p:spTree>
    <p:extLst>
      <p:ext uri="{BB962C8B-B14F-4D97-AF65-F5344CB8AC3E}">
        <p14:creationId xmlns:p14="http://schemas.microsoft.com/office/powerpoint/2010/main" val="2240014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3487D3-1ECD-4FE7-A6B9-86E2C7F18B00}" type="datetimeFigureOut">
              <a:rPr lang="en-AU" smtClean="0"/>
              <a:t>31/01/2018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A05BAF2-08AE-464D-A876-A5BE714AA361}" type="slidenum">
              <a:rPr lang="en-AU" smtClean="0"/>
              <a:t>‹#›</a:t>
            </a:fld>
            <a:endParaRPr lang="en-AU"/>
          </a:p>
        </p:txBody>
      </p:sp>
    </p:spTree>
    <p:extLst>
      <p:ext uri="{BB962C8B-B14F-4D97-AF65-F5344CB8AC3E}">
        <p14:creationId xmlns:p14="http://schemas.microsoft.com/office/powerpoint/2010/main" val="1278300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3487D3-1ECD-4FE7-A6B9-86E2C7F18B00}" type="datetimeFigureOut">
              <a:rPr lang="en-AU" smtClean="0"/>
              <a:t>31/01/2018</a:t>
            </a:fld>
            <a:endParaRPr lang="en-AU"/>
          </a:p>
        </p:txBody>
      </p:sp>
      <p:sp>
        <p:nvSpPr>
          <p:cNvPr id="6" name="Footer Placeholder 5"/>
          <p:cNvSpPr>
            <a:spLocks noGrp="1"/>
          </p:cNvSpPr>
          <p:nvPr>
            <p:ph type="ftr" sz="quarter" idx="11"/>
          </p:nvPr>
        </p:nvSpPr>
        <p:spPr>
          <a:xfrm>
            <a:off x="533400" y="6172200"/>
            <a:ext cx="5811724" cy="365125"/>
          </a:xfrm>
        </p:spPr>
        <p:txBody>
          <a:bodyPr/>
          <a:lstStyle/>
          <a:p>
            <a:endParaRPr lang="en-AU"/>
          </a:p>
        </p:txBody>
      </p:sp>
      <p:sp>
        <p:nvSpPr>
          <p:cNvPr id="7" name="Slide Number Placeholder 6"/>
          <p:cNvSpPr>
            <a:spLocks noGrp="1"/>
          </p:cNvSpPr>
          <p:nvPr>
            <p:ph type="sldNum" sz="quarter" idx="12"/>
          </p:nvPr>
        </p:nvSpPr>
        <p:spPr/>
        <p:txBody>
          <a:bodyPr/>
          <a:lstStyle/>
          <a:p>
            <a:fld id="{1A05BAF2-08AE-464D-A876-A5BE714AA361}" type="slidenum">
              <a:rPr lang="en-AU" smtClean="0"/>
              <a:t>‹#›</a:t>
            </a:fld>
            <a:endParaRPr lang="en-AU"/>
          </a:p>
        </p:txBody>
      </p:sp>
    </p:spTree>
    <p:extLst>
      <p:ext uri="{BB962C8B-B14F-4D97-AF65-F5344CB8AC3E}">
        <p14:creationId xmlns:p14="http://schemas.microsoft.com/office/powerpoint/2010/main" val="2986552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1E3487D3-1ECD-4FE7-A6B9-86E2C7F18B00}" type="datetimeFigureOut">
              <a:rPr lang="en-AU" smtClean="0"/>
              <a:t>31/01/2018</a:t>
            </a:fld>
            <a:endParaRPr lang="en-AU"/>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AU"/>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1A05BAF2-08AE-464D-A876-A5BE714AA361}" type="slidenum">
              <a:rPr lang="en-AU" smtClean="0"/>
              <a:t>‹#›</a:t>
            </a:fld>
            <a:endParaRPr lang="en-AU"/>
          </a:p>
        </p:txBody>
      </p:sp>
    </p:spTree>
    <p:extLst>
      <p:ext uri="{BB962C8B-B14F-4D97-AF65-F5344CB8AC3E}">
        <p14:creationId xmlns:p14="http://schemas.microsoft.com/office/powerpoint/2010/main" val="1295574518"/>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030" y="1304365"/>
            <a:ext cx="9144000" cy="2873758"/>
          </a:xfrm>
        </p:spPr>
        <p:txBody>
          <a:bodyPr>
            <a:normAutofit fontScale="90000"/>
          </a:bodyPr>
          <a:lstStyle/>
          <a:p>
            <a:pPr algn="ctr"/>
            <a:r>
              <a:rPr lang="en-AU" b="1" dirty="0" smtClean="0"/>
              <a:t/>
            </a:r>
            <a:br>
              <a:rPr lang="en-AU" b="1" dirty="0" smtClean="0"/>
            </a:br>
            <a:r>
              <a:rPr lang="en-AU" cap="none" dirty="0" smtClean="0"/>
              <a:t>A Plate Tectonic Story from the Joyner’s Find Greenstone Belt </a:t>
            </a:r>
            <a:r>
              <a:rPr lang="en-AU" cap="none" dirty="0"/>
              <a:t>i</a:t>
            </a:r>
            <a:r>
              <a:rPr lang="en-AU" cap="none" dirty="0" smtClean="0"/>
              <a:t>n Western Australia</a:t>
            </a:r>
            <a:br>
              <a:rPr lang="en-AU" cap="none" dirty="0" smtClean="0"/>
            </a:br>
            <a:endParaRPr lang="en-AU" sz="3600" dirty="0"/>
          </a:p>
        </p:txBody>
      </p:sp>
      <p:sp>
        <p:nvSpPr>
          <p:cNvPr id="3" name="Subtitle 2"/>
          <p:cNvSpPr>
            <a:spLocks noGrp="1"/>
          </p:cNvSpPr>
          <p:nvPr>
            <p:ph type="subTitle" idx="1"/>
          </p:nvPr>
        </p:nvSpPr>
        <p:spPr>
          <a:xfrm>
            <a:off x="1035665" y="4067802"/>
            <a:ext cx="6400800" cy="1947333"/>
          </a:xfrm>
        </p:spPr>
        <p:txBody>
          <a:bodyPr>
            <a:normAutofit/>
          </a:bodyPr>
          <a:lstStyle/>
          <a:p>
            <a:pPr algn="ctr"/>
            <a:r>
              <a:rPr lang="en-AU" sz="2800" dirty="0" smtClean="0">
                <a:solidFill>
                  <a:schemeClr val="tx1"/>
                </a:solidFill>
              </a:rPr>
              <a:t>By </a:t>
            </a:r>
          </a:p>
          <a:p>
            <a:pPr algn="ctr"/>
            <a:r>
              <a:rPr lang="en-AU" sz="2800" dirty="0" smtClean="0">
                <a:solidFill>
                  <a:schemeClr val="tx1"/>
                </a:solidFill>
              </a:rPr>
              <a:t>Des Lascelles</a:t>
            </a:r>
            <a:endParaRPr lang="en-AU" sz="2800" dirty="0">
              <a:solidFill>
                <a:schemeClr val="tx1"/>
              </a:solidFill>
            </a:endParaRPr>
          </a:p>
        </p:txBody>
      </p:sp>
    </p:spTree>
    <p:extLst>
      <p:ext uri="{BB962C8B-B14F-4D97-AF65-F5344CB8AC3E}">
        <p14:creationId xmlns:p14="http://schemas.microsoft.com/office/powerpoint/2010/main" val="3486212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453855"/>
            <a:ext cx="7854462" cy="1524000"/>
          </a:xfrm>
        </p:spPr>
        <p:txBody>
          <a:bodyPr>
            <a:noAutofit/>
          </a:bodyPr>
          <a:lstStyle/>
          <a:p>
            <a:pPr lvl="0">
              <a:spcAft>
                <a:spcPts val="1800"/>
              </a:spcAft>
            </a:pPr>
            <a:r>
              <a:rPr lang="en-AU" sz="1800" cap="none" dirty="0" smtClean="0">
                <a:solidFill>
                  <a:srgbClr val="FFFF00"/>
                </a:solidFill>
                <a:latin typeface="Arial" panose="020B0604020202020204" pitchFamily="34" charset="0"/>
                <a:cs typeface="Arial" panose="020B0604020202020204" pitchFamily="34" charset="0"/>
              </a:rPr>
              <a:t>1.   Granular iron formations </a:t>
            </a:r>
            <a:r>
              <a:rPr lang="en-AU" sz="1800" cap="none" dirty="0">
                <a:solidFill>
                  <a:srgbClr val="FFFF00"/>
                </a:solidFill>
                <a:latin typeface="Arial" panose="020B0604020202020204" pitchFamily="34" charset="0"/>
                <a:cs typeface="Arial" panose="020B0604020202020204" pitchFamily="34" charset="0"/>
              </a:rPr>
              <a:t>give way to thin banded iron formations (density current </a:t>
            </a:r>
            <a:r>
              <a:rPr lang="en-AU" sz="1800" cap="none" dirty="0" smtClean="0">
                <a:solidFill>
                  <a:srgbClr val="FFFF00"/>
                </a:solidFill>
                <a:latin typeface="Arial" panose="020B0604020202020204" pitchFamily="34" charset="0"/>
                <a:cs typeface="Arial" panose="020B0604020202020204" pitchFamily="34" charset="0"/>
              </a:rPr>
              <a:t>deposits, DC ) in the upper </a:t>
            </a:r>
            <a:r>
              <a:rPr lang="en-AU" sz="1800" cap="none" dirty="0" err="1" smtClean="0">
                <a:solidFill>
                  <a:srgbClr val="FFFF00"/>
                </a:solidFill>
                <a:latin typeface="Arial" panose="020B0604020202020204" pitchFamily="34" charset="0"/>
                <a:cs typeface="Arial" panose="020B0604020202020204" pitchFamily="34" charset="0"/>
              </a:rPr>
              <a:t>Yaloginda</a:t>
            </a:r>
            <a:r>
              <a:rPr lang="en-AU" sz="1800" cap="none" dirty="0" smtClean="0">
                <a:solidFill>
                  <a:srgbClr val="FFFF00"/>
                </a:solidFill>
                <a:latin typeface="Arial" panose="020B0604020202020204" pitchFamily="34" charset="0"/>
                <a:cs typeface="Arial" panose="020B0604020202020204" pitchFamily="34" charset="0"/>
              </a:rPr>
              <a:t> Formation.</a:t>
            </a:r>
            <a:br>
              <a:rPr lang="en-AU" sz="1800" cap="none" dirty="0" smtClean="0">
                <a:solidFill>
                  <a:srgbClr val="FFFF00"/>
                </a:solidFill>
                <a:latin typeface="Arial" panose="020B0604020202020204" pitchFamily="34" charset="0"/>
                <a:cs typeface="Arial" panose="020B0604020202020204" pitchFamily="34" charset="0"/>
              </a:rPr>
            </a:br>
            <a:r>
              <a:rPr lang="en-AU" sz="1800" cap="none" dirty="0" smtClean="0">
                <a:solidFill>
                  <a:srgbClr val="FFFF00"/>
                </a:solidFill>
                <a:latin typeface="Arial" panose="020B0604020202020204" pitchFamily="34" charset="0"/>
                <a:cs typeface="Arial" panose="020B0604020202020204" pitchFamily="34" charset="0"/>
              </a:rPr>
              <a:t/>
            </a:r>
            <a:br>
              <a:rPr lang="en-AU" sz="1800" cap="none" dirty="0" smtClean="0">
                <a:solidFill>
                  <a:srgbClr val="FFFF00"/>
                </a:solidFill>
                <a:latin typeface="Arial" panose="020B0604020202020204" pitchFamily="34" charset="0"/>
                <a:cs typeface="Arial" panose="020B0604020202020204" pitchFamily="34" charset="0"/>
              </a:rPr>
            </a:br>
            <a:r>
              <a:rPr lang="en-AU" sz="1800" cap="none" dirty="0" smtClean="0">
                <a:solidFill>
                  <a:srgbClr val="FFFF00"/>
                </a:solidFill>
                <a:latin typeface="Arial" panose="020B0604020202020204" pitchFamily="34" charset="0"/>
                <a:cs typeface="Arial" panose="020B0604020202020204" pitchFamily="34" charset="0"/>
              </a:rPr>
              <a:t>2.   Followed </a:t>
            </a:r>
            <a:r>
              <a:rPr lang="en-AU" sz="1800" cap="none" dirty="0">
                <a:solidFill>
                  <a:srgbClr val="FFFF00"/>
                </a:solidFill>
                <a:latin typeface="Arial" panose="020B0604020202020204" pitchFamily="34" charset="0"/>
                <a:cs typeface="Arial" panose="020B0604020202020204" pitchFamily="34" charset="0"/>
              </a:rPr>
              <a:t>by a thick sequence of mafic to ultramafic lavas with minor felsic flows in the </a:t>
            </a:r>
            <a:r>
              <a:rPr lang="en-AU" sz="1800" cap="none" dirty="0" smtClean="0">
                <a:solidFill>
                  <a:srgbClr val="FFFF00"/>
                </a:solidFill>
                <a:latin typeface="Arial" panose="020B0604020202020204" pitchFamily="34" charset="0"/>
                <a:cs typeface="Arial" panose="020B0604020202020204" pitchFamily="34" charset="0"/>
              </a:rPr>
              <a:t>Meekatharra Formation.</a:t>
            </a:r>
            <a:br>
              <a:rPr lang="en-AU" sz="1800" cap="none" dirty="0" smtClean="0">
                <a:solidFill>
                  <a:srgbClr val="FFFF00"/>
                </a:solidFill>
                <a:latin typeface="Arial" panose="020B0604020202020204" pitchFamily="34" charset="0"/>
                <a:cs typeface="Arial" panose="020B0604020202020204" pitchFamily="34" charset="0"/>
              </a:rPr>
            </a:br>
            <a:r>
              <a:rPr lang="en-AU" sz="1800" cap="none" dirty="0">
                <a:solidFill>
                  <a:srgbClr val="FFFF00"/>
                </a:solidFill>
                <a:latin typeface="Arial" panose="020B0604020202020204" pitchFamily="34" charset="0"/>
                <a:cs typeface="Arial" panose="020B0604020202020204" pitchFamily="34" charset="0"/>
              </a:rPr>
              <a:t/>
            </a:r>
            <a:br>
              <a:rPr lang="en-AU" sz="1800" cap="none" dirty="0">
                <a:solidFill>
                  <a:srgbClr val="FFFF00"/>
                </a:solidFill>
                <a:latin typeface="Arial" panose="020B0604020202020204" pitchFamily="34" charset="0"/>
                <a:cs typeface="Arial" panose="020B0604020202020204" pitchFamily="34" charset="0"/>
              </a:rPr>
            </a:br>
            <a:r>
              <a:rPr lang="en-AU" sz="1800" cap="none" dirty="0" smtClean="0">
                <a:solidFill>
                  <a:srgbClr val="FFFF00"/>
                </a:solidFill>
                <a:latin typeface="Arial" panose="020B0604020202020204" pitchFamily="34" charset="0"/>
                <a:cs typeface="Arial" panose="020B0604020202020204" pitchFamily="34" charset="0"/>
              </a:rPr>
              <a:t>3.   Thick banded iron formation (DC) units of the </a:t>
            </a:r>
            <a:r>
              <a:rPr lang="en-AU" sz="1800" cap="none" dirty="0" err="1" smtClean="0">
                <a:solidFill>
                  <a:srgbClr val="FFFF00"/>
                </a:solidFill>
                <a:latin typeface="Arial" panose="020B0604020202020204" pitchFamily="34" charset="0"/>
                <a:cs typeface="Arial" panose="020B0604020202020204" pitchFamily="34" charset="0"/>
              </a:rPr>
              <a:t>Wilgie</a:t>
            </a:r>
            <a:r>
              <a:rPr lang="en-AU" sz="1800" cap="none" dirty="0" smtClean="0">
                <a:solidFill>
                  <a:srgbClr val="FFFF00"/>
                </a:solidFill>
                <a:latin typeface="Arial" panose="020B0604020202020204" pitchFamily="34" charset="0"/>
                <a:cs typeface="Arial" panose="020B0604020202020204" pitchFamily="34" charset="0"/>
              </a:rPr>
              <a:t> Mia Formation are deposited interbedded with mafic lava flows.</a:t>
            </a:r>
            <a:br>
              <a:rPr lang="en-AU" sz="1800" cap="none" dirty="0" smtClean="0">
                <a:solidFill>
                  <a:srgbClr val="FFFF00"/>
                </a:solidFill>
                <a:latin typeface="Arial" panose="020B0604020202020204" pitchFamily="34" charset="0"/>
                <a:cs typeface="Arial" panose="020B0604020202020204" pitchFamily="34" charset="0"/>
              </a:rPr>
            </a:br>
            <a:endParaRPr lang="en-AU" sz="1800" cap="none" dirty="0">
              <a:solidFill>
                <a:srgbClr val="FFFF00"/>
              </a:solidFill>
              <a:latin typeface="Arial" panose="020B0604020202020204" pitchFamily="34" charset="0"/>
              <a:cs typeface="Arial" panose="020B0604020202020204" pitchFamily="34" charset="0"/>
            </a:endParaRPr>
          </a:p>
        </p:txBody>
      </p:sp>
      <p:sp>
        <p:nvSpPr>
          <p:cNvPr id="6" name="TextBox 5"/>
          <p:cNvSpPr txBox="1"/>
          <p:nvPr/>
        </p:nvSpPr>
        <p:spPr>
          <a:xfrm>
            <a:off x="3854661" y="1366742"/>
            <a:ext cx="4378569" cy="1631216"/>
          </a:xfrm>
          <a:prstGeom prst="rect">
            <a:avLst/>
          </a:prstGeom>
          <a:noFill/>
        </p:spPr>
        <p:txBody>
          <a:bodyPr wrap="square" rtlCol="0">
            <a:spAutoFit/>
          </a:bodyPr>
          <a:lstStyle/>
          <a:p>
            <a:r>
              <a:rPr lang="en-AU" sz="2000" dirty="0">
                <a:solidFill>
                  <a:srgbClr val="FFFF00"/>
                </a:solidFill>
              </a:rPr>
              <a:t>As the crustal plate moves away from the rift the character of sedimentary and volcanic deposition changes</a:t>
            </a:r>
            <a:r>
              <a:rPr lang="en-AU" sz="2000" dirty="0" smtClean="0">
                <a:solidFill>
                  <a:srgbClr val="FFFF00"/>
                </a:solidFill>
              </a:rPr>
              <a:t>.</a:t>
            </a:r>
          </a:p>
          <a:p>
            <a:endParaRPr lang="en-AU" sz="2000" dirty="0">
              <a:solidFill>
                <a:srgbClr val="FFFF00"/>
              </a:solidFill>
            </a:endParaRPr>
          </a:p>
        </p:txBody>
      </p:sp>
      <p:pic>
        <p:nvPicPr>
          <p:cNvPr id="3" name="Picture 2"/>
          <p:cNvPicPr>
            <a:picLocks noChangeAspect="1"/>
          </p:cNvPicPr>
          <p:nvPr/>
        </p:nvPicPr>
        <p:blipFill>
          <a:blip r:embed="rId2"/>
          <a:stretch>
            <a:fillRect/>
          </a:stretch>
        </p:blipFill>
        <p:spPr>
          <a:xfrm>
            <a:off x="533400" y="825147"/>
            <a:ext cx="3202200" cy="2892343"/>
          </a:xfrm>
          <a:prstGeom prst="rect">
            <a:avLst/>
          </a:prstGeom>
        </p:spPr>
      </p:pic>
    </p:spTree>
    <p:extLst>
      <p:ext uri="{BB962C8B-B14F-4D97-AF65-F5344CB8AC3E}">
        <p14:creationId xmlns:p14="http://schemas.microsoft.com/office/powerpoint/2010/main" val="5313815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4102217" y="2896935"/>
            <a:ext cx="4480776" cy="1905980"/>
          </a:xfrm>
        </p:spPr>
        <p:txBody>
          <a:bodyPr>
            <a:noAutofit/>
          </a:bodyPr>
          <a:lstStyle/>
          <a:p>
            <a:pPr>
              <a:lnSpc>
                <a:spcPct val="150000"/>
              </a:lnSpc>
            </a:pPr>
            <a:r>
              <a:rPr lang="en-AU" sz="1800" dirty="0" smtClean="0">
                <a:solidFill>
                  <a:srgbClr val="FFFF00"/>
                </a:solidFill>
                <a:latin typeface="Arial" panose="020B0604020202020204" pitchFamily="34" charset="0"/>
                <a:cs typeface="Arial" panose="020B0604020202020204" pitchFamily="34" charset="0"/>
              </a:rPr>
              <a:t>At </a:t>
            </a:r>
            <a:r>
              <a:rPr lang="en-AU" sz="1800" dirty="0">
                <a:solidFill>
                  <a:srgbClr val="FFFF00"/>
                </a:solidFill>
                <a:latin typeface="Arial" panose="020B0604020202020204" pitchFamily="34" charset="0"/>
                <a:cs typeface="Arial" panose="020B0604020202020204" pitchFamily="34" charset="0"/>
              </a:rPr>
              <a:t>the final </a:t>
            </a:r>
            <a:r>
              <a:rPr lang="en-AU" sz="1800" dirty="0" smtClean="0">
                <a:solidFill>
                  <a:srgbClr val="FFFF00"/>
                </a:solidFill>
                <a:latin typeface="Arial" panose="020B0604020202020204" pitchFamily="34" charset="0"/>
                <a:cs typeface="Arial" panose="020B0604020202020204" pitchFamily="34" charset="0"/>
              </a:rPr>
              <a:t>stage of deposition of the Joyner’s Find greenstone belt, </a:t>
            </a:r>
            <a:r>
              <a:rPr lang="en-AU" sz="1800" dirty="0">
                <a:solidFill>
                  <a:srgbClr val="FFFF00"/>
                </a:solidFill>
                <a:latin typeface="Arial" panose="020B0604020202020204" pitchFamily="34" charset="0"/>
                <a:cs typeface="Arial" panose="020B0604020202020204" pitchFamily="34" charset="0"/>
              </a:rPr>
              <a:t>the oceanic sediments are buried beneath the Glen Group sequence of </a:t>
            </a:r>
            <a:r>
              <a:rPr lang="en-AU" sz="1800" dirty="0" err="1">
                <a:solidFill>
                  <a:srgbClr val="FFFF00"/>
                </a:solidFill>
                <a:latin typeface="Arial" panose="020B0604020202020204" pitchFamily="34" charset="0"/>
                <a:cs typeface="Arial" panose="020B0604020202020204" pitchFamily="34" charset="0"/>
              </a:rPr>
              <a:t>siliclastic</a:t>
            </a:r>
            <a:r>
              <a:rPr lang="en-AU" sz="1800" dirty="0">
                <a:solidFill>
                  <a:srgbClr val="FFFF00"/>
                </a:solidFill>
                <a:latin typeface="Arial" panose="020B0604020202020204" pitchFamily="34" charset="0"/>
                <a:cs typeface="Arial" panose="020B0604020202020204" pitchFamily="34" charset="0"/>
              </a:rPr>
              <a:t> </a:t>
            </a:r>
            <a:r>
              <a:rPr lang="en-AU" sz="1800" dirty="0" err="1">
                <a:solidFill>
                  <a:srgbClr val="FFFF00"/>
                </a:solidFill>
                <a:latin typeface="Arial" panose="020B0604020202020204" pitchFamily="34" charset="0"/>
                <a:cs typeface="Arial" panose="020B0604020202020204" pitchFamily="34" charset="0"/>
              </a:rPr>
              <a:t>turbidites</a:t>
            </a:r>
            <a:r>
              <a:rPr lang="en-AU" sz="1800" dirty="0">
                <a:solidFill>
                  <a:srgbClr val="FFFF00"/>
                </a:solidFill>
                <a:latin typeface="Arial" panose="020B0604020202020204" pitchFamily="34" charset="0"/>
                <a:cs typeface="Arial" panose="020B0604020202020204" pitchFamily="34" charset="0"/>
              </a:rPr>
              <a:t> and gravels derived from an ancient continental craton. </a:t>
            </a:r>
            <a:endParaRPr lang="en-AU" sz="1800" dirty="0" smtClean="0">
              <a:solidFill>
                <a:srgbClr val="FFFF00"/>
              </a:solidFill>
              <a:latin typeface="Arial" panose="020B0604020202020204" pitchFamily="34" charset="0"/>
              <a:cs typeface="Arial" panose="020B0604020202020204" pitchFamily="34" charset="0"/>
            </a:endParaRPr>
          </a:p>
          <a:p>
            <a:endParaRPr lang="en-AU" sz="1800" dirty="0">
              <a:solidFill>
                <a:srgbClr val="FFFF00"/>
              </a:solidFill>
            </a:endParaRPr>
          </a:p>
          <a:p>
            <a:endParaRPr lang="en-AU" sz="2000" dirty="0">
              <a:solidFill>
                <a:srgbClr val="FFFF00"/>
              </a:solidFill>
            </a:endParaRPr>
          </a:p>
        </p:txBody>
      </p:sp>
      <p:pic>
        <p:nvPicPr>
          <p:cNvPr id="6" name="Picture 5"/>
          <p:cNvPicPr>
            <a:picLocks noChangeAspect="1"/>
          </p:cNvPicPr>
          <p:nvPr/>
        </p:nvPicPr>
        <p:blipFill>
          <a:blip r:embed="rId2"/>
          <a:stretch>
            <a:fillRect/>
          </a:stretch>
        </p:blipFill>
        <p:spPr>
          <a:xfrm>
            <a:off x="638108" y="2725695"/>
            <a:ext cx="2997408" cy="2676895"/>
          </a:xfrm>
          <a:prstGeom prst="rect">
            <a:avLst/>
          </a:prstGeom>
        </p:spPr>
      </p:pic>
      <p:sp>
        <p:nvSpPr>
          <p:cNvPr id="10" name="TextBox 9"/>
          <p:cNvSpPr txBox="1"/>
          <p:nvPr/>
        </p:nvSpPr>
        <p:spPr>
          <a:xfrm>
            <a:off x="638108" y="542529"/>
            <a:ext cx="7944885" cy="1754326"/>
          </a:xfrm>
          <a:prstGeom prst="rect">
            <a:avLst/>
          </a:prstGeom>
          <a:noFill/>
        </p:spPr>
        <p:txBody>
          <a:bodyPr wrap="square" rtlCol="0">
            <a:spAutoFit/>
          </a:bodyPr>
          <a:lstStyle/>
          <a:p>
            <a:pPr>
              <a:lnSpc>
                <a:spcPct val="150000"/>
              </a:lnSpc>
            </a:pPr>
            <a:r>
              <a:rPr lang="en-AU" sz="2000" dirty="0" smtClean="0">
                <a:solidFill>
                  <a:srgbClr val="FFFF00"/>
                </a:solidFill>
                <a:latin typeface="Arial" panose="020B0604020202020204" pitchFamily="34" charset="0"/>
                <a:cs typeface="Arial" panose="020B0604020202020204" pitchFamily="34" charset="0"/>
              </a:rPr>
              <a:t>The mantle loses heat through the crust as it flows away from the upwelling convection current and becomes cooler and denser, finally sinking back down</a:t>
            </a:r>
            <a:r>
              <a:rPr lang="en-AU" sz="2000" dirty="0" smtClean="0">
                <a:latin typeface="Arial" panose="020B0604020202020204" pitchFamily="34" charset="0"/>
                <a:cs typeface="Arial" panose="020B0604020202020204" pitchFamily="34" charset="0"/>
              </a:rPr>
              <a:t>.</a:t>
            </a:r>
          </a:p>
          <a:p>
            <a:endParaRPr lang="en-AU" dirty="0"/>
          </a:p>
        </p:txBody>
      </p:sp>
    </p:spTree>
    <p:extLst>
      <p:ext uri="{BB962C8B-B14F-4D97-AF65-F5344CB8AC3E}">
        <p14:creationId xmlns:p14="http://schemas.microsoft.com/office/powerpoint/2010/main" val="23082118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521887" y="925838"/>
            <a:ext cx="8031033" cy="1949865"/>
          </a:xfrm>
        </p:spPr>
        <p:txBody>
          <a:bodyPr>
            <a:normAutofit/>
          </a:bodyPr>
          <a:lstStyle/>
          <a:p>
            <a:r>
              <a:rPr lang="en-AU" dirty="0" smtClean="0">
                <a:solidFill>
                  <a:srgbClr val="FFFF00"/>
                </a:solidFill>
                <a:latin typeface="Arial" panose="020B0604020202020204" pitchFamily="34" charset="0"/>
                <a:cs typeface="Arial" panose="020B0604020202020204" pitchFamily="34" charset="0"/>
              </a:rPr>
              <a:t>It </a:t>
            </a:r>
            <a:r>
              <a:rPr lang="en-AU" dirty="0">
                <a:solidFill>
                  <a:srgbClr val="FFFF00"/>
                </a:solidFill>
                <a:latin typeface="Arial" panose="020B0604020202020204" pitchFamily="34" charset="0"/>
                <a:cs typeface="Arial" panose="020B0604020202020204" pitchFamily="34" charset="0"/>
              </a:rPr>
              <a:t>was assumed that the tight isoclinal folding in the BIF units reflected the overall style of the major fold but remarkably, given the intensity of the folding, there was no evidence of dynamic metamorphism or cleavage development.</a:t>
            </a:r>
            <a:endParaRPr lang="en-AU" dirty="0"/>
          </a:p>
        </p:txBody>
      </p:sp>
      <p:sp>
        <p:nvSpPr>
          <p:cNvPr id="5" name="Rectangle 4"/>
          <p:cNvSpPr/>
          <p:nvPr/>
        </p:nvSpPr>
        <p:spPr>
          <a:xfrm>
            <a:off x="3556826" y="2458433"/>
            <a:ext cx="4572000" cy="3433440"/>
          </a:xfrm>
          <a:prstGeom prst="rect">
            <a:avLst/>
          </a:prstGeom>
        </p:spPr>
        <p:txBody>
          <a:bodyPr>
            <a:spAutoFit/>
          </a:bodyPr>
          <a:lstStyle/>
          <a:p>
            <a:pPr algn="just">
              <a:lnSpc>
                <a:spcPct val="107000"/>
              </a:lnSpc>
              <a:spcAft>
                <a:spcPts val="800"/>
              </a:spcAft>
            </a:pPr>
            <a:r>
              <a:rPr lang="en-AU" dirty="0" smtClean="0">
                <a:solidFill>
                  <a:srgbClr val="FFFF00"/>
                </a:solidFill>
                <a:effectLst/>
                <a:latin typeface="Arial" panose="020B0604020202020204" pitchFamily="34" charset="0"/>
                <a:ea typeface="Calibri" panose="020F0502020204030204" pitchFamily="34" charset="0"/>
                <a:cs typeface="Arial" panose="020B0604020202020204" pitchFamily="34" charset="0"/>
              </a:rPr>
              <a:t>Extrapolation of the fold from the partial limb suggests that an overall thickness of the strata of 10 - 15 km was involved and constituted the whole of the oceanic crust down to the mantle, thus giving the folds a total amplitude of up to 100 km. </a:t>
            </a:r>
          </a:p>
          <a:p>
            <a:pPr algn="just">
              <a:lnSpc>
                <a:spcPct val="107000"/>
              </a:lnSpc>
              <a:spcAft>
                <a:spcPts val="800"/>
              </a:spcAft>
            </a:pPr>
            <a:r>
              <a:rPr lang="en-AU" dirty="0" smtClean="0">
                <a:solidFill>
                  <a:srgbClr val="FFFF00"/>
                </a:solidFill>
                <a:effectLst/>
                <a:latin typeface="Arial" panose="020B0604020202020204" pitchFamily="34" charset="0"/>
                <a:ea typeface="Calibri" panose="020F0502020204030204" pitchFamily="34" charset="0"/>
                <a:cs typeface="Arial" panose="020B0604020202020204" pitchFamily="34" charset="0"/>
              </a:rPr>
              <a:t>The folded crust would be deeply depressed into the mantle by isostatic compensation with consequent partial melting and separation of granite from a dense ultramafic </a:t>
            </a:r>
            <a:r>
              <a:rPr lang="en-AU" dirty="0" err="1" smtClean="0">
                <a:solidFill>
                  <a:srgbClr val="FFFF00"/>
                </a:solidFill>
                <a:effectLst/>
                <a:latin typeface="Arial" panose="020B0604020202020204" pitchFamily="34" charset="0"/>
                <a:ea typeface="Calibri" panose="020F0502020204030204" pitchFamily="34" charset="0"/>
                <a:cs typeface="Arial" panose="020B0604020202020204" pitchFamily="34" charset="0"/>
              </a:rPr>
              <a:t>restite</a:t>
            </a:r>
            <a:r>
              <a:rPr lang="en-AU" dirty="0" smtClean="0">
                <a:solidFill>
                  <a:srgbClr val="FFFF00"/>
                </a:solidFill>
                <a:effectLst/>
                <a:latin typeface="Arial" panose="020B0604020202020204" pitchFamily="34" charset="0"/>
                <a:ea typeface="Calibri" panose="020F0502020204030204" pitchFamily="34" charset="0"/>
                <a:cs typeface="Arial" panose="020B0604020202020204" pitchFamily="34" charset="0"/>
              </a:rPr>
              <a:t>. </a:t>
            </a:r>
            <a:endParaRPr lang="en-AU" sz="2400" dirty="0">
              <a:solidFill>
                <a:srgbClr val="FFFF00"/>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3" name="TextBox 2"/>
          <p:cNvSpPr txBox="1"/>
          <p:nvPr/>
        </p:nvSpPr>
        <p:spPr>
          <a:xfrm>
            <a:off x="1983881" y="209725"/>
            <a:ext cx="4265911" cy="523220"/>
          </a:xfrm>
          <a:prstGeom prst="rect">
            <a:avLst/>
          </a:prstGeom>
          <a:noFill/>
        </p:spPr>
        <p:txBody>
          <a:bodyPr wrap="none" rtlCol="0">
            <a:spAutoFit/>
          </a:bodyPr>
          <a:lstStyle/>
          <a:p>
            <a:r>
              <a:rPr lang="en-AU" sz="2800" b="1" dirty="0" smtClean="0">
                <a:solidFill>
                  <a:srgbClr val="FFFF00"/>
                </a:solidFill>
                <a:latin typeface="Arial" panose="020B0604020202020204" pitchFamily="34" charset="0"/>
                <a:cs typeface="Arial" panose="020B0604020202020204" pitchFamily="34" charset="0"/>
              </a:rPr>
              <a:t>Structural interpretation</a:t>
            </a:r>
            <a:endParaRPr lang="en-AU" sz="2800" b="1" dirty="0">
              <a:solidFill>
                <a:srgbClr val="FFFF00"/>
              </a:solidFill>
              <a:latin typeface="Arial" panose="020B0604020202020204" pitchFamily="34" charset="0"/>
              <a:cs typeface="Arial" panose="020B0604020202020204" pitchFamily="34" charset="0"/>
            </a:endParaRPr>
          </a:p>
        </p:txBody>
      </p:sp>
      <p:pic>
        <p:nvPicPr>
          <p:cNvPr id="7" name="Picture 6"/>
          <p:cNvPicPr>
            <a:picLocks noChangeAspect="1"/>
          </p:cNvPicPr>
          <p:nvPr/>
        </p:nvPicPr>
        <p:blipFill>
          <a:blip r:embed="rId2"/>
          <a:stretch>
            <a:fillRect/>
          </a:stretch>
        </p:blipFill>
        <p:spPr>
          <a:xfrm>
            <a:off x="646713" y="2053746"/>
            <a:ext cx="2775995" cy="4445315"/>
          </a:xfrm>
          <a:prstGeom prst="rect">
            <a:avLst/>
          </a:prstGeom>
        </p:spPr>
      </p:pic>
    </p:spTree>
    <p:extLst>
      <p:ext uri="{BB962C8B-B14F-4D97-AF65-F5344CB8AC3E}">
        <p14:creationId xmlns:p14="http://schemas.microsoft.com/office/powerpoint/2010/main" val="11177122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86106" y="3959527"/>
            <a:ext cx="8061434" cy="2585323"/>
          </a:xfrm>
          <a:prstGeom prst="rect">
            <a:avLst/>
          </a:prstGeom>
          <a:noFill/>
        </p:spPr>
        <p:txBody>
          <a:bodyPr wrap="square" rtlCol="0">
            <a:spAutoFit/>
          </a:bodyPr>
          <a:lstStyle/>
          <a:p>
            <a:endParaRPr lang="en-AU" dirty="0">
              <a:solidFill>
                <a:srgbClr val="FFFF00"/>
              </a:solidFill>
              <a:latin typeface="Arial" panose="020B0604020202020204" pitchFamily="34" charset="0"/>
              <a:cs typeface="Arial" panose="020B0604020202020204" pitchFamily="34" charset="0"/>
            </a:endParaRPr>
          </a:p>
          <a:p>
            <a:r>
              <a:rPr lang="en-AU" dirty="0" smtClean="0">
                <a:solidFill>
                  <a:srgbClr val="FFFF00"/>
                </a:solidFill>
                <a:latin typeface="Arial" panose="020B0604020202020204" pitchFamily="34" charset="0"/>
                <a:cs typeface="Arial" panose="020B0604020202020204" pitchFamily="34" charset="0"/>
              </a:rPr>
              <a:t>As the plates above two converging mantle convection currents collide the ocean crust is deformed into multi-kilometre </a:t>
            </a:r>
            <a:r>
              <a:rPr lang="en-AU" smtClean="0">
                <a:solidFill>
                  <a:srgbClr val="FFFF00"/>
                </a:solidFill>
                <a:latin typeface="Arial" panose="020B0604020202020204" pitchFamily="34" charset="0"/>
                <a:cs typeface="Arial" panose="020B0604020202020204" pitchFamily="34" charset="0"/>
              </a:rPr>
              <a:t>scale folds. </a:t>
            </a:r>
            <a:endParaRPr lang="en-AU" dirty="0" smtClean="0">
              <a:solidFill>
                <a:srgbClr val="FFFF00"/>
              </a:solidFill>
              <a:latin typeface="Arial" panose="020B0604020202020204" pitchFamily="34" charset="0"/>
              <a:cs typeface="Arial" panose="020B0604020202020204" pitchFamily="34" charset="0"/>
            </a:endParaRPr>
          </a:p>
          <a:p>
            <a:endParaRPr lang="en-AU" dirty="0" smtClean="0">
              <a:solidFill>
                <a:srgbClr val="FFFF00"/>
              </a:solidFill>
              <a:latin typeface="Arial" panose="020B0604020202020204" pitchFamily="34" charset="0"/>
              <a:cs typeface="Arial" panose="020B0604020202020204" pitchFamily="34" charset="0"/>
            </a:endParaRPr>
          </a:p>
          <a:p>
            <a:r>
              <a:rPr lang="en-AU" dirty="0" smtClean="0">
                <a:solidFill>
                  <a:srgbClr val="FFFF00"/>
                </a:solidFill>
                <a:latin typeface="Arial" panose="020B0604020202020204" pitchFamily="34" charset="0"/>
                <a:cs typeface="Arial" panose="020B0604020202020204" pitchFamily="34" charset="0"/>
              </a:rPr>
              <a:t>The converging currents of cooler and denser mantle material are deflected downward completing the convection current cycle.</a:t>
            </a:r>
          </a:p>
          <a:p>
            <a:endParaRPr lang="en-AU" dirty="0">
              <a:solidFill>
                <a:srgbClr val="FFFF00"/>
              </a:solidFill>
              <a:latin typeface="Arial" panose="020B0604020202020204" pitchFamily="34" charset="0"/>
              <a:cs typeface="Arial" panose="020B0604020202020204" pitchFamily="34" charset="0"/>
            </a:endParaRPr>
          </a:p>
          <a:p>
            <a:r>
              <a:rPr lang="en-AU" dirty="0" smtClean="0">
                <a:solidFill>
                  <a:srgbClr val="FFFF00"/>
                </a:solidFill>
                <a:latin typeface="Arial" panose="020B0604020202020204" pitchFamily="34" charset="0"/>
                <a:cs typeface="Arial" panose="020B0604020202020204" pitchFamily="34" charset="0"/>
              </a:rPr>
              <a:t>The folded crust is deeply depressed into the mantle by isostatic balance</a:t>
            </a:r>
          </a:p>
          <a:p>
            <a:endParaRPr lang="en-AU" dirty="0"/>
          </a:p>
        </p:txBody>
      </p:sp>
      <p:sp>
        <p:nvSpPr>
          <p:cNvPr id="4" name="TextBox 3"/>
          <p:cNvSpPr txBox="1"/>
          <p:nvPr/>
        </p:nvSpPr>
        <p:spPr>
          <a:xfrm>
            <a:off x="1441300" y="318781"/>
            <a:ext cx="6316153" cy="954107"/>
          </a:xfrm>
          <a:prstGeom prst="rect">
            <a:avLst/>
          </a:prstGeom>
          <a:noFill/>
        </p:spPr>
        <p:txBody>
          <a:bodyPr wrap="none" rtlCol="0">
            <a:spAutoFit/>
          </a:bodyPr>
          <a:lstStyle/>
          <a:p>
            <a:r>
              <a:rPr lang="en-AU" sz="2800" b="1" dirty="0" smtClean="0">
                <a:solidFill>
                  <a:srgbClr val="FFFF00"/>
                </a:solidFill>
                <a:latin typeface="Arial" panose="020B0604020202020204" pitchFamily="34" charset="0"/>
                <a:cs typeface="Arial" panose="020B0604020202020204" pitchFamily="34" charset="0"/>
              </a:rPr>
              <a:t>Application to lithosphere evolution</a:t>
            </a:r>
          </a:p>
          <a:p>
            <a:pPr algn="ctr"/>
            <a:r>
              <a:rPr lang="en-AU" sz="2800" b="1" dirty="0" smtClean="0">
                <a:solidFill>
                  <a:srgbClr val="FF0000"/>
                </a:solidFill>
                <a:latin typeface="Arial" panose="020B0604020202020204" pitchFamily="34" charset="0"/>
                <a:cs typeface="Arial" panose="020B0604020202020204" pitchFamily="34" charset="0"/>
              </a:rPr>
              <a:t>The origin of Archean Cratons</a:t>
            </a:r>
            <a:endParaRPr lang="en-AU" sz="2800" b="1" dirty="0">
              <a:solidFill>
                <a:srgbClr val="FF0000"/>
              </a:solidFill>
              <a:latin typeface="Arial" panose="020B0604020202020204" pitchFamily="34" charset="0"/>
              <a:cs typeface="Arial" panose="020B0604020202020204" pitchFamily="34" charset="0"/>
            </a:endParaRPr>
          </a:p>
        </p:txBody>
      </p:sp>
      <p:pic>
        <p:nvPicPr>
          <p:cNvPr id="7" name="Picture 6"/>
          <p:cNvPicPr>
            <a:picLocks noChangeAspect="1"/>
          </p:cNvPicPr>
          <p:nvPr/>
        </p:nvPicPr>
        <p:blipFill>
          <a:blip r:embed="rId2"/>
          <a:stretch>
            <a:fillRect/>
          </a:stretch>
        </p:blipFill>
        <p:spPr>
          <a:xfrm>
            <a:off x="762406" y="1407112"/>
            <a:ext cx="7542884" cy="2636382"/>
          </a:xfrm>
          <a:prstGeom prst="rect">
            <a:avLst/>
          </a:prstGeom>
        </p:spPr>
      </p:pic>
    </p:spTree>
    <p:extLst>
      <p:ext uri="{BB962C8B-B14F-4D97-AF65-F5344CB8AC3E}">
        <p14:creationId xmlns:p14="http://schemas.microsoft.com/office/powerpoint/2010/main" val="38094774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54685" y="4179977"/>
            <a:ext cx="7388362" cy="1477328"/>
          </a:xfrm>
          <a:prstGeom prst="rect">
            <a:avLst/>
          </a:prstGeom>
          <a:noFill/>
        </p:spPr>
        <p:txBody>
          <a:bodyPr wrap="square" rtlCol="0">
            <a:spAutoFit/>
          </a:bodyPr>
          <a:lstStyle/>
          <a:p>
            <a:r>
              <a:rPr lang="en-AU" dirty="0"/>
              <a:t>The cooled mantle is still </a:t>
            </a:r>
            <a:r>
              <a:rPr lang="en-AU" dirty="0" smtClean="0"/>
              <a:t>hot enough to cause </a:t>
            </a:r>
            <a:r>
              <a:rPr lang="en-AU" dirty="0"/>
              <a:t>partial melting of the depressed </a:t>
            </a:r>
            <a:r>
              <a:rPr lang="en-AU" dirty="0" smtClean="0"/>
              <a:t>folded crust but </a:t>
            </a:r>
            <a:r>
              <a:rPr lang="en-AU" dirty="0"/>
              <a:t>only affects the least refractory felsic components resulting in the separation of granitic </a:t>
            </a:r>
            <a:r>
              <a:rPr lang="en-AU" dirty="0" smtClean="0"/>
              <a:t>magma from a dense </a:t>
            </a:r>
            <a:r>
              <a:rPr lang="en-AU" dirty="0" err="1" smtClean="0"/>
              <a:t>restite</a:t>
            </a:r>
            <a:r>
              <a:rPr lang="en-AU" dirty="0" smtClean="0"/>
              <a:t>. </a:t>
            </a:r>
          </a:p>
          <a:p>
            <a:endParaRPr lang="en-AU" dirty="0"/>
          </a:p>
        </p:txBody>
      </p:sp>
      <p:pic>
        <p:nvPicPr>
          <p:cNvPr id="6" name="Picture 5"/>
          <p:cNvPicPr>
            <a:picLocks noChangeAspect="1"/>
          </p:cNvPicPr>
          <p:nvPr/>
        </p:nvPicPr>
        <p:blipFill>
          <a:blip r:embed="rId2"/>
          <a:stretch>
            <a:fillRect/>
          </a:stretch>
        </p:blipFill>
        <p:spPr>
          <a:xfrm>
            <a:off x="854685" y="855428"/>
            <a:ext cx="7316193" cy="2700988"/>
          </a:xfrm>
          <a:prstGeom prst="rect">
            <a:avLst/>
          </a:prstGeom>
        </p:spPr>
      </p:pic>
    </p:spTree>
    <p:extLst>
      <p:ext uri="{BB962C8B-B14F-4D97-AF65-F5344CB8AC3E}">
        <p14:creationId xmlns:p14="http://schemas.microsoft.com/office/powerpoint/2010/main" val="23327191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2170" y="2773254"/>
            <a:ext cx="6405317" cy="1754326"/>
          </a:xfrm>
          <a:prstGeom prst="rect">
            <a:avLst/>
          </a:prstGeom>
          <a:noFill/>
        </p:spPr>
        <p:txBody>
          <a:bodyPr wrap="square" rtlCol="0">
            <a:spAutoFit/>
          </a:bodyPr>
          <a:lstStyle/>
          <a:p>
            <a:r>
              <a:rPr lang="en-AU" dirty="0" smtClean="0"/>
              <a:t>Prolonged erosion of the folded crust and separation of the </a:t>
            </a:r>
            <a:r>
              <a:rPr lang="en-AU" dirty="0"/>
              <a:t>dense restite </a:t>
            </a:r>
            <a:r>
              <a:rPr lang="en-AU" dirty="0" smtClean="0"/>
              <a:t>allows uplift of the newly formed granite. The cooler restite and the mantle that has lost heat through the crust sinks </a:t>
            </a:r>
            <a:r>
              <a:rPr lang="en-AU" dirty="0"/>
              <a:t>down to the base of the </a:t>
            </a:r>
            <a:r>
              <a:rPr lang="en-AU" dirty="0" smtClean="0"/>
              <a:t>mantle and terminates the </a:t>
            </a:r>
            <a:r>
              <a:rPr lang="en-AU" dirty="0" err="1" smtClean="0"/>
              <a:t>mantleconvection</a:t>
            </a:r>
            <a:r>
              <a:rPr lang="en-AU" dirty="0" smtClean="0"/>
              <a:t>.</a:t>
            </a:r>
          </a:p>
          <a:p>
            <a:r>
              <a:rPr lang="en-AU" dirty="0" smtClean="0"/>
              <a:t> </a:t>
            </a:r>
            <a:endParaRPr lang="en-AU" dirty="0"/>
          </a:p>
        </p:txBody>
      </p:sp>
      <p:pic>
        <p:nvPicPr>
          <p:cNvPr id="6" name="Picture 5"/>
          <p:cNvPicPr>
            <a:picLocks noChangeAspect="1"/>
          </p:cNvPicPr>
          <p:nvPr/>
        </p:nvPicPr>
        <p:blipFill>
          <a:blip r:embed="rId2"/>
          <a:stretch>
            <a:fillRect/>
          </a:stretch>
        </p:blipFill>
        <p:spPr>
          <a:xfrm>
            <a:off x="1092503" y="440071"/>
            <a:ext cx="5492854" cy="2056346"/>
          </a:xfrm>
          <a:prstGeom prst="rect">
            <a:avLst/>
          </a:prstGeom>
        </p:spPr>
      </p:pic>
    </p:spTree>
    <p:extLst>
      <p:ext uri="{BB962C8B-B14F-4D97-AF65-F5344CB8AC3E}">
        <p14:creationId xmlns:p14="http://schemas.microsoft.com/office/powerpoint/2010/main" val="25122811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3695" y="3238150"/>
            <a:ext cx="7357182" cy="2600588"/>
          </a:xfrm>
        </p:spPr>
        <p:txBody>
          <a:bodyPr>
            <a:normAutofit/>
          </a:bodyPr>
          <a:lstStyle/>
          <a:p>
            <a:r>
              <a:rPr lang="en-AU" sz="2000" cap="none" dirty="0" smtClean="0">
                <a:latin typeface="Arial" panose="020B0604020202020204" pitchFamily="34" charset="0"/>
                <a:cs typeface="Arial" panose="020B0604020202020204" pitchFamily="34" charset="0"/>
              </a:rPr>
              <a:t>Erosion reduces the surface to a low lying landscape and the </a:t>
            </a:r>
            <a:r>
              <a:rPr lang="en-AU" sz="2000" cap="none" dirty="0">
                <a:latin typeface="Arial" panose="020B0604020202020204" pitchFamily="34" charset="0"/>
                <a:cs typeface="Arial" panose="020B0604020202020204" pitchFamily="34" charset="0"/>
              </a:rPr>
              <a:t>craton </a:t>
            </a:r>
            <a:r>
              <a:rPr lang="en-AU" sz="2000" cap="none" dirty="0" smtClean="0">
                <a:latin typeface="Arial" panose="020B0604020202020204" pitchFamily="34" charset="0"/>
                <a:cs typeface="Arial" panose="020B0604020202020204" pitchFamily="34" charset="0"/>
              </a:rPr>
              <a:t>stabilises. </a:t>
            </a:r>
            <a:br>
              <a:rPr lang="en-AU" sz="2000" cap="none" dirty="0" smtClean="0">
                <a:latin typeface="Arial" panose="020B0604020202020204" pitchFamily="34" charset="0"/>
                <a:cs typeface="Arial" panose="020B0604020202020204" pitchFamily="34" charset="0"/>
              </a:rPr>
            </a:br>
            <a:r>
              <a:rPr lang="en-AU" sz="2000" cap="none" dirty="0" smtClean="0">
                <a:latin typeface="Arial" panose="020B0604020202020204" pitchFamily="34" charset="0"/>
                <a:cs typeface="Arial" panose="020B0604020202020204" pitchFamily="34" charset="0"/>
              </a:rPr>
              <a:t/>
            </a:r>
            <a:br>
              <a:rPr lang="en-AU" sz="2000" cap="none" dirty="0" smtClean="0">
                <a:latin typeface="Arial" panose="020B0604020202020204" pitchFamily="34" charset="0"/>
                <a:cs typeface="Arial" panose="020B0604020202020204" pitchFamily="34" charset="0"/>
              </a:rPr>
            </a:br>
            <a:r>
              <a:rPr lang="en-AU" sz="2000" cap="none" dirty="0" smtClean="0">
                <a:latin typeface="Arial" panose="020B0604020202020204" pitchFamily="34" charset="0"/>
                <a:cs typeface="Arial" panose="020B0604020202020204" pitchFamily="34" charset="0"/>
              </a:rPr>
              <a:t>Remnants of the folded ocean crust remain as greenstone belts on top of the craton.</a:t>
            </a:r>
            <a:r>
              <a:rPr lang="en-AU" dirty="0"/>
              <a:t/>
            </a:r>
            <a:br>
              <a:rPr lang="en-AU" dirty="0"/>
            </a:br>
            <a:r>
              <a:rPr lang="en-AU" dirty="0"/>
              <a:t/>
            </a:r>
            <a:br>
              <a:rPr lang="en-AU" dirty="0"/>
            </a:br>
            <a:endParaRPr lang="en-AU" dirty="0"/>
          </a:p>
        </p:txBody>
      </p:sp>
      <p:pic>
        <p:nvPicPr>
          <p:cNvPr id="3" name="Picture 2"/>
          <p:cNvPicPr>
            <a:picLocks noChangeAspect="1"/>
          </p:cNvPicPr>
          <p:nvPr/>
        </p:nvPicPr>
        <p:blipFill>
          <a:blip r:embed="rId2"/>
          <a:stretch>
            <a:fillRect/>
          </a:stretch>
        </p:blipFill>
        <p:spPr>
          <a:xfrm>
            <a:off x="693293" y="504316"/>
            <a:ext cx="7475622" cy="2373108"/>
          </a:xfrm>
          <a:prstGeom prst="rect">
            <a:avLst/>
          </a:prstGeom>
        </p:spPr>
      </p:pic>
    </p:spTree>
    <p:extLst>
      <p:ext uri="{BB962C8B-B14F-4D97-AF65-F5344CB8AC3E}">
        <p14:creationId xmlns:p14="http://schemas.microsoft.com/office/powerpoint/2010/main" val="16618447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9198" y="210406"/>
            <a:ext cx="8267007" cy="1077218"/>
          </a:xfrm>
          <a:prstGeom prst="rect">
            <a:avLst/>
          </a:prstGeom>
          <a:noFill/>
        </p:spPr>
        <p:txBody>
          <a:bodyPr wrap="none" rtlCol="0">
            <a:spAutoFit/>
          </a:bodyPr>
          <a:lstStyle/>
          <a:p>
            <a:pPr algn="ctr"/>
            <a:r>
              <a:rPr lang="en-AU" sz="3600" dirty="0" smtClean="0">
                <a:solidFill>
                  <a:srgbClr val="FFFF00"/>
                </a:solidFill>
                <a:latin typeface="Arial" panose="020B0604020202020204" pitchFamily="34" charset="0"/>
                <a:cs typeface="Arial" panose="020B0604020202020204" pitchFamily="34" charset="0"/>
              </a:rPr>
              <a:t>Archean cratons to modern continents </a:t>
            </a:r>
          </a:p>
          <a:p>
            <a:pPr algn="ctr"/>
            <a:r>
              <a:rPr lang="en-AU" sz="2800" dirty="0" smtClean="0">
                <a:solidFill>
                  <a:srgbClr val="FF0000"/>
                </a:solidFill>
                <a:latin typeface="Arial" panose="020B0604020202020204" pitchFamily="34" charset="0"/>
                <a:cs typeface="Arial" panose="020B0604020202020204" pitchFamily="34" charset="0"/>
              </a:rPr>
              <a:t>The change to modern subduction plate tectonics</a:t>
            </a:r>
            <a:endParaRPr lang="en-AU" sz="2800" dirty="0">
              <a:solidFill>
                <a:srgbClr val="FF0000"/>
              </a:solidFill>
              <a:latin typeface="Arial" panose="020B0604020202020204" pitchFamily="34" charset="0"/>
              <a:cs typeface="Arial" panose="020B0604020202020204" pitchFamily="34" charset="0"/>
            </a:endParaRPr>
          </a:p>
        </p:txBody>
      </p:sp>
      <p:sp>
        <p:nvSpPr>
          <p:cNvPr id="4" name="TextBox 3"/>
          <p:cNvSpPr txBox="1"/>
          <p:nvPr/>
        </p:nvSpPr>
        <p:spPr>
          <a:xfrm>
            <a:off x="872455" y="4932726"/>
            <a:ext cx="7550092" cy="1477328"/>
          </a:xfrm>
          <a:prstGeom prst="rect">
            <a:avLst/>
          </a:prstGeom>
          <a:noFill/>
        </p:spPr>
        <p:txBody>
          <a:bodyPr wrap="square" rtlCol="0">
            <a:spAutoFit/>
          </a:bodyPr>
          <a:lstStyle/>
          <a:p>
            <a:r>
              <a:rPr lang="en-AU" dirty="0" smtClean="0"/>
              <a:t>Sediment from subaerial erosion of the uplifted craton surface </a:t>
            </a:r>
            <a:r>
              <a:rPr lang="en-AU" dirty="0" smtClean="0"/>
              <a:t>including </a:t>
            </a:r>
            <a:r>
              <a:rPr lang="en-AU" dirty="0" smtClean="0"/>
              <a:t>mafic </a:t>
            </a:r>
            <a:r>
              <a:rPr lang="en-AU" dirty="0"/>
              <a:t>lava </a:t>
            </a:r>
            <a:r>
              <a:rPr lang="en-AU" dirty="0" smtClean="0"/>
              <a:t>flows is </a:t>
            </a:r>
            <a:r>
              <a:rPr lang="en-AU" dirty="0" smtClean="0"/>
              <a:t>deposited </a:t>
            </a:r>
            <a:r>
              <a:rPr lang="en-AU" dirty="0" smtClean="0"/>
              <a:t>on the thin </a:t>
            </a:r>
            <a:r>
              <a:rPr lang="en-AU" dirty="0" smtClean="0"/>
              <a:t>passive margins </a:t>
            </a:r>
            <a:r>
              <a:rPr lang="en-AU" dirty="0" smtClean="0"/>
              <a:t>of the </a:t>
            </a:r>
            <a:r>
              <a:rPr lang="en-AU" dirty="0" smtClean="0"/>
              <a:t>craton. </a:t>
            </a:r>
            <a:endParaRPr lang="en-AU" dirty="0" smtClean="0"/>
          </a:p>
          <a:p>
            <a:r>
              <a:rPr lang="en-AU" dirty="0" smtClean="0"/>
              <a:t>The added mass causes stress that is relieved by faulting and depression of the craton margin. </a:t>
            </a:r>
          </a:p>
        </p:txBody>
      </p:sp>
      <p:pic>
        <p:nvPicPr>
          <p:cNvPr id="5" name="Picture 4"/>
          <p:cNvPicPr>
            <a:picLocks noChangeAspect="1"/>
          </p:cNvPicPr>
          <p:nvPr/>
        </p:nvPicPr>
        <p:blipFill>
          <a:blip r:embed="rId2"/>
          <a:stretch>
            <a:fillRect/>
          </a:stretch>
        </p:blipFill>
        <p:spPr>
          <a:xfrm>
            <a:off x="1392572" y="1287624"/>
            <a:ext cx="6446030" cy="3485712"/>
          </a:xfrm>
          <a:prstGeom prst="rect">
            <a:avLst/>
          </a:prstGeom>
        </p:spPr>
      </p:pic>
    </p:spTree>
    <p:extLst>
      <p:ext uri="{BB962C8B-B14F-4D97-AF65-F5344CB8AC3E}">
        <p14:creationId xmlns:p14="http://schemas.microsoft.com/office/powerpoint/2010/main" val="15022863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49960" y="4546833"/>
            <a:ext cx="7055141" cy="1477328"/>
          </a:xfrm>
          <a:prstGeom prst="rect">
            <a:avLst/>
          </a:prstGeom>
          <a:noFill/>
        </p:spPr>
        <p:txBody>
          <a:bodyPr wrap="square" rtlCol="0">
            <a:spAutoFit/>
          </a:bodyPr>
          <a:lstStyle/>
          <a:p>
            <a:r>
              <a:rPr lang="en-AU" dirty="0"/>
              <a:t>The surface of the basin is depressed to the level of the ocean floor and thick sequences of ocean sediments and volcanic rocks are deposited, including banded iron formations</a:t>
            </a:r>
            <a:r>
              <a:rPr lang="en-AU" dirty="0" smtClean="0"/>
              <a:t>.</a:t>
            </a:r>
          </a:p>
          <a:p>
            <a:r>
              <a:rPr lang="en-AU" dirty="0" smtClean="0"/>
              <a:t>(</a:t>
            </a:r>
            <a:r>
              <a:rPr lang="en-AU" i="1" dirty="0" smtClean="0"/>
              <a:t>vertical scale greatly exaggerated</a:t>
            </a:r>
            <a:r>
              <a:rPr lang="en-AU" dirty="0" smtClean="0"/>
              <a:t>)</a:t>
            </a:r>
            <a:endParaRPr lang="en-AU" dirty="0"/>
          </a:p>
        </p:txBody>
      </p:sp>
      <p:pic>
        <p:nvPicPr>
          <p:cNvPr id="2" name="Picture 1"/>
          <p:cNvPicPr>
            <a:picLocks noChangeAspect="1"/>
          </p:cNvPicPr>
          <p:nvPr/>
        </p:nvPicPr>
        <p:blipFill>
          <a:blip r:embed="rId2"/>
          <a:stretch>
            <a:fillRect/>
          </a:stretch>
        </p:blipFill>
        <p:spPr>
          <a:xfrm>
            <a:off x="1249960" y="537261"/>
            <a:ext cx="7070703" cy="3808235"/>
          </a:xfrm>
          <a:prstGeom prst="rect">
            <a:avLst/>
          </a:prstGeom>
        </p:spPr>
      </p:pic>
    </p:spTree>
    <p:extLst>
      <p:ext uri="{BB962C8B-B14F-4D97-AF65-F5344CB8AC3E}">
        <p14:creationId xmlns:p14="http://schemas.microsoft.com/office/powerpoint/2010/main" val="3493076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15737" y="4441226"/>
            <a:ext cx="7019870" cy="1754326"/>
          </a:xfrm>
          <a:prstGeom prst="rect">
            <a:avLst/>
          </a:prstGeom>
          <a:noFill/>
        </p:spPr>
        <p:txBody>
          <a:bodyPr wrap="none" rtlCol="0">
            <a:spAutoFit/>
          </a:bodyPr>
          <a:lstStyle/>
          <a:p>
            <a:r>
              <a:rPr lang="en-AU" dirty="0" smtClean="0"/>
              <a:t>The marginal basin becomes a fixed part of the craton. </a:t>
            </a:r>
          </a:p>
          <a:p>
            <a:endParaRPr lang="en-AU" dirty="0"/>
          </a:p>
          <a:p>
            <a:r>
              <a:rPr lang="en-AU" dirty="0" smtClean="0"/>
              <a:t>Continued </a:t>
            </a:r>
            <a:r>
              <a:rPr lang="en-AU" dirty="0" smtClean="0"/>
              <a:t>uplift of the craton due to erosional unloading</a:t>
            </a:r>
          </a:p>
          <a:p>
            <a:r>
              <a:rPr lang="en-AU" dirty="0" smtClean="0"/>
              <a:t>causes the supply of ocean floor sedimentation to be cut off </a:t>
            </a:r>
          </a:p>
          <a:p>
            <a:r>
              <a:rPr lang="en-AU" dirty="0" smtClean="0"/>
              <a:t>and the marginal basin is filled by shallow water sediments.</a:t>
            </a:r>
          </a:p>
          <a:p>
            <a:endParaRPr lang="en-AU" dirty="0"/>
          </a:p>
        </p:txBody>
      </p:sp>
      <p:pic>
        <p:nvPicPr>
          <p:cNvPr id="4" name="Picture 3"/>
          <p:cNvPicPr>
            <a:picLocks noChangeAspect="1"/>
          </p:cNvPicPr>
          <p:nvPr/>
        </p:nvPicPr>
        <p:blipFill>
          <a:blip r:embed="rId2"/>
          <a:stretch>
            <a:fillRect/>
          </a:stretch>
        </p:blipFill>
        <p:spPr>
          <a:xfrm>
            <a:off x="1115737" y="613830"/>
            <a:ext cx="7089404" cy="3639388"/>
          </a:xfrm>
          <a:prstGeom prst="rect">
            <a:avLst/>
          </a:prstGeom>
        </p:spPr>
      </p:pic>
    </p:spTree>
    <p:extLst>
      <p:ext uri="{BB962C8B-B14F-4D97-AF65-F5344CB8AC3E}">
        <p14:creationId xmlns:p14="http://schemas.microsoft.com/office/powerpoint/2010/main" val="3320693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5141167"/>
            <a:ext cx="8534400" cy="1217126"/>
          </a:xfrm>
        </p:spPr>
        <p:txBody>
          <a:bodyPr>
            <a:normAutofit/>
          </a:bodyPr>
          <a:lstStyle/>
          <a:p>
            <a:r>
              <a:rPr lang="en-AU" dirty="0"/>
              <a:t> </a:t>
            </a:r>
            <a:endParaRPr lang="en-AU" sz="1600" dirty="0">
              <a:latin typeface="Bodoni Bk BT" panose="02070603070706020303" pitchFamily="18" charset="0"/>
            </a:endParaRPr>
          </a:p>
        </p:txBody>
      </p:sp>
      <p:sp>
        <p:nvSpPr>
          <p:cNvPr id="3" name="Content Placeholder 2"/>
          <p:cNvSpPr>
            <a:spLocks noGrp="1"/>
          </p:cNvSpPr>
          <p:nvPr>
            <p:ph idx="1"/>
          </p:nvPr>
        </p:nvSpPr>
        <p:spPr>
          <a:xfrm>
            <a:off x="6318287" y="1285135"/>
            <a:ext cx="2355930" cy="5208401"/>
          </a:xfrm>
        </p:spPr>
        <p:txBody>
          <a:bodyPr>
            <a:normAutofit/>
          </a:bodyPr>
          <a:lstStyle/>
          <a:p>
            <a:pPr marL="0" indent="0">
              <a:buNone/>
            </a:pPr>
            <a:r>
              <a:rPr lang="en-AU" sz="1800" dirty="0">
                <a:solidFill>
                  <a:srgbClr val="FFFF00"/>
                </a:solidFill>
                <a:latin typeface="Arial" panose="020B0604020202020204" pitchFamily="34" charset="0"/>
                <a:cs typeface="Arial" panose="020B0604020202020204" pitchFamily="34" charset="0"/>
              </a:rPr>
              <a:t>The Joyner’s Find Greenstone Belt lies close to the northern margin of the </a:t>
            </a:r>
            <a:r>
              <a:rPr lang="en-AU" sz="1800" dirty="0" err="1">
                <a:solidFill>
                  <a:srgbClr val="FFFF00"/>
                </a:solidFill>
                <a:latin typeface="Arial" panose="020B0604020202020204" pitchFamily="34" charset="0"/>
                <a:cs typeface="Arial" panose="020B0604020202020204" pitchFamily="34" charset="0"/>
              </a:rPr>
              <a:t>Yilgarn</a:t>
            </a:r>
            <a:r>
              <a:rPr lang="en-AU" sz="1800" dirty="0">
                <a:solidFill>
                  <a:srgbClr val="FFFF00"/>
                </a:solidFill>
                <a:latin typeface="Arial" panose="020B0604020202020204" pitchFamily="34" charset="0"/>
                <a:cs typeface="Arial" panose="020B0604020202020204" pitchFamily="34" charset="0"/>
              </a:rPr>
              <a:t> Craton in Western Australia </a:t>
            </a:r>
          </a:p>
          <a:p>
            <a:endParaRPr lang="en-AU" sz="1800" dirty="0"/>
          </a:p>
          <a:p>
            <a:pPr marL="0" indent="0">
              <a:buNone/>
            </a:pPr>
            <a:r>
              <a:rPr lang="en-AU" sz="1800" dirty="0">
                <a:solidFill>
                  <a:srgbClr val="FFFF00"/>
                </a:solidFill>
                <a:latin typeface="Arial" panose="020B0604020202020204" pitchFamily="34" charset="0"/>
                <a:cs typeface="Arial" panose="020B0604020202020204" pitchFamily="34" charset="0"/>
              </a:rPr>
              <a:t>It is one of the smallest greenstone belts being only 45 km long and 10 km wide (exposed portion) and this </a:t>
            </a:r>
            <a:r>
              <a:rPr lang="en-AU" sz="1800" dirty="0" smtClean="0">
                <a:solidFill>
                  <a:srgbClr val="FFFF00"/>
                </a:solidFill>
                <a:latin typeface="Arial" panose="020B0604020202020204" pitchFamily="34" charset="0"/>
                <a:cs typeface="Arial" panose="020B0604020202020204" pitchFamily="34" charset="0"/>
              </a:rPr>
              <a:t>assisted </a:t>
            </a:r>
            <a:r>
              <a:rPr lang="en-AU" sz="1800" dirty="0">
                <a:solidFill>
                  <a:srgbClr val="FFFF00"/>
                </a:solidFill>
                <a:latin typeface="Arial" panose="020B0604020202020204" pitchFamily="34" charset="0"/>
                <a:cs typeface="Arial" panose="020B0604020202020204" pitchFamily="34" charset="0"/>
              </a:rPr>
              <a:t>in determining its relatively simple geology</a:t>
            </a:r>
          </a:p>
          <a:p>
            <a:endParaRPr lang="en-AU" sz="1800" dirty="0"/>
          </a:p>
        </p:txBody>
      </p:sp>
      <p:sp>
        <p:nvSpPr>
          <p:cNvPr id="4" name="TextBox 3"/>
          <p:cNvSpPr txBox="1"/>
          <p:nvPr/>
        </p:nvSpPr>
        <p:spPr>
          <a:xfrm>
            <a:off x="481002" y="605575"/>
            <a:ext cx="5418471" cy="523220"/>
          </a:xfrm>
          <a:prstGeom prst="rect">
            <a:avLst/>
          </a:prstGeom>
          <a:noFill/>
        </p:spPr>
        <p:txBody>
          <a:bodyPr wrap="none" rtlCol="0">
            <a:spAutoFit/>
          </a:bodyPr>
          <a:lstStyle/>
          <a:p>
            <a:r>
              <a:rPr lang="en-AU" sz="2800" dirty="0" smtClean="0">
                <a:solidFill>
                  <a:srgbClr val="FFFF00"/>
                </a:solidFill>
              </a:rPr>
              <a:t>The Western Australian Craton</a:t>
            </a:r>
            <a:endParaRPr lang="en-AU" sz="2800" dirty="0">
              <a:solidFill>
                <a:srgbClr val="FFFF00"/>
              </a:solidFill>
            </a:endParaRPr>
          </a:p>
        </p:txBody>
      </p:sp>
      <p:pic>
        <p:nvPicPr>
          <p:cNvPr id="5" name="Picture 4"/>
          <p:cNvPicPr>
            <a:picLocks noChangeAspect="1"/>
          </p:cNvPicPr>
          <p:nvPr/>
        </p:nvPicPr>
        <p:blipFill>
          <a:blip r:embed="rId2"/>
          <a:stretch>
            <a:fillRect/>
          </a:stretch>
        </p:blipFill>
        <p:spPr>
          <a:xfrm>
            <a:off x="607334" y="1128795"/>
            <a:ext cx="5591595" cy="4919667"/>
          </a:xfrm>
          <a:prstGeom prst="rect">
            <a:avLst/>
          </a:prstGeom>
        </p:spPr>
      </p:pic>
    </p:spTree>
    <p:extLst>
      <p:ext uri="{BB962C8B-B14F-4D97-AF65-F5344CB8AC3E}">
        <p14:creationId xmlns:p14="http://schemas.microsoft.com/office/powerpoint/2010/main" val="2362324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65705" y="3976382"/>
            <a:ext cx="7104504" cy="1200329"/>
          </a:xfrm>
          <a:prstGeom prst="rect">
            <a:avLst/>
          </a:prstGeom>
          <a:noFill/>
        </p:spPr>
        <p:txBody>
          <a:bodyPr wrap="square" rtlCol="0">
            <a:spAutoFit/>
          </a:bodyPr>
          <a:lstStyle/>
          <a:p>
            <a:r>
              <a:rPr lang="en-AU" dirty="0" smtClean="0"/>
              <a:t>Continued uplift starts erosion of the marginal basin as well as the craton and a thick pile of sediments accumulate on the ocean floor forming a major sedimentary basin (geosyncline) and depressing the ocean crust.</a:t>
            </a:r>
            <a:endParaRPr lang="en-AU" dirty="0"/>
          </a:p>
        </p:txBody>
      </p:sp>
      <p:pic>
        <p:nvPicPr>
          <p:cNvPr id="4" name="Picture 3"/>
          <p:cNvPicPr>
            <a:picLocks noChangeAspect="1"/>
          </p:cNvPicPr>
          <p:nvPr/>
        </p:nvPicPr>
        <p:blipFill>
          <a:blip r:embed="rId2"/>
          <a:stretch>
            <a:fillRect/>
          </a:stretch>
        </p:blipFill>
        <p:spPr>
          <a:xfrm>
            <a:off x="965705" y="530509"/>
            <a:ext cx="7020614" cy="3174653"/>
          </a:xfrm>
          <a:prstGeom prst="rect">
            <a:avLst/>
          </a:prstGeom>
        </p:spPr>
      </p:pic>
    </p:spTree>
    <p:extLst>
      <p:ext uri="{BB962C8B-B14F-4D97-AF65-F5344CB8AC3E}">
        <p14:creationId xmlns:p14="http://schemas.microsoft.com/office/powerpoint/2010/main" val="6924595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9511" y="3818966"/>
            <a:ext cx="7020197" cy="1477328"/>
          </a:xfrm>
          <a:prstGeom prst="rect">
            <a:avLst/>
          </a:prstGeom>
          <a:noFill/>
        </p:spPr>
        <p:txBody>
          <a:bodyPr wrap="square" rtlCol="0">
            <a:spAutoFit/>
          </a:bodyPr>
          <a:lstStyle/>
          <a:p>
            <a:r>
              <a:rPr lang="en-AU" dirty="0"/>
              <a:t>The deep sedimentary basin is compressed and then accreted on to the continent. The ocean crust is then forced beneath the buoyant sedimentary basin and continent and subducted down into the mantle </a:t>
            </a:r>
            <a:r>
              <a:rPr lang="en-AU" dirty="0" smtClean="0"/>
              <a:t>thus </a:t>
            </a:r>
            <a:r>
              <a:rPr lang="en-AU" dirty="0"/>
              <a:t>initiating the subduction phase of plate tectonics.</a:t>
            </a:r>
          </a:p>
        </p:txBody>
      </p:sp>
      <p:pic>
        <p:nvPicPr>
          <p:cNvPr id="3" name="Picture 2"/>
          <p:cNvPicPr>
            <a:picLocks noChangeAspect="1"/>
          </p:cNvPicPr>
          <p:nvPr/>
        </p:nvPicPr>
        <p:blipFill>
          <a:blip r:embed="rId2"/>
          <a:stretch>
            <a:fillRect/>
          </a:stretch>
        </p:blipFill>
        <p:spPr>
          <a:xfrm>
            <a:off x="1009511" y="477720"/>
            <a:ext cx="7020197" cy="3281813"/>
          </a:xfrm>
          <a:prstGeom prst="rect">
            <a:avLst/>
          </a:prstGeom>
        </p:spPr>
      </p:pic>
    </p:spTree>
    <p:extLst>
      <p:ext uri="{BB962C8B-B14F-4D97-AF65-F5344CB8AC3E}">
        <p14:creationId xmlns:p14="http://schemas.microsoft.com/office/powerpoint/2010/main" val="93415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3551" y="3868501"/>
            <a:ext cx="3623496" cy="1606609"/>
          </a:xfrm>
        </p:spPr>
        <p:txBody>
          <a:bodyPr>
            <a:normAutofit/>
          </a:bodyPr>
          <a:lstStyle/>
          <a:p>
            <a:r>
              <a:rPr lang="en-AU" sz="1400" cap="none" dirty="0" smtClean="0">
                <a:latin typeface="Arial" panose="020B0604020202020204" pitchFamily="34" charset="0"/>
                <a:cs typeface="Arial" panose="020B0604020202020204" pitchFamily="34" charset="0"/>
              </a:rPr>
              <a:t>A. The Joyner’s Find geology interpreted from regional aeromagnetic data. </a:t>
            </a:r>
            <a:br>
              <a:rPr lang="en-AU" sz="1400" cap="none" dirty="0" smtClean="0">
                <a:latin typeface="Arial" panose="020B0604020202020204" pitchFamily="34" charset="0"/>
                <a:cs typeface="Arial" panose="020B0604020202020204" pitchFamily="34" charset="0"/>
              </a:rPr>
            </a:br>
            <a:r>
              <a:rPr lang="en-AU" sz="1400" cap="none" dirty="0" smtClean="0">
                <a:latin typeface="Arial" panose="020B0604020202020204" pitchFamily="34" charset="0"/>
                <a:cs typeface="Arial" panose="020B0604020202020204" pitchFamily="34" charset="0"/>
              </a:rPr>
              <a:t/>
            </a:r>
            <a:br>
              <a:rPr lang="en-AU" sz="1400" cap="none" dirty="0" smtClean="0">
                <a:latin typeface="Arial" panose="020B0604020202020204" pitchFamily="34" charset="0"/>
                <a:cs typeface="Arial" panose="020B0604020202020204" pitchFamily="34" charset="0"/>
              </a:rPr>
            </a:br>
            <a:r>
              <a:rPr lang="en-AU" sz="1400" cap="none" dirty="0" smtClean="0">
                <a:latin typeface="Arial" panose="020B0604020202020204" pitchFamily="34" charset="0"/>
                <a:cs typeface="Arial" panose="020B0604020202020204" pitchFamily="34" charset="0"/>
              </a:rPr>
              <a:t>B. Sample of the geology interpreted from field mapping (area shown as white rectangle in A). </a:t>
            </a:r>
            <a:endParaRPr lang="en-AU" sz="1400" cap="none" dirty="0">
              <a:latin typeface="Arial" panose="020B0604020202020204" pitchFamily="34" charset="0"/>
              <a:cs typeface="Arial" panose="020B0604020202020204" pitchFamily="34" charset="0"/>
            </a:endParaRPr>
          </a:p>
        </p:txBody>
      </p:sp>
      <p:sp>
        <p:nvSpPr>
          <p:cNvPr id="5" name="TextBox 4"/>
          <p:cNvSpPr txBox="1"/>
          <p:nvPr/>
        </p:nvSpPr>
        <p:spPr>
          <a:xfrm>
            <a:off x="4723551" y="967361"/>
            <a:ext cx="4047100" cy="2677656"/>
          </a:xfrm>
          <a:prstGeom prst="rect">
            <a:avLst/>
          </a:prstGeom>
          <a:noFill/>
        </p:spPr>
        <p:txBody>
          <a:bodyPr wrap="square" rtlCol="0">
            <a:spAutoFit/>
          </a:bodyPr>
          <a:lstStyle/>
          <a:p>
            <a:r>
              <a:rPr lang="en-AU" sz="2400" dirty="0" smtClean="0">
                <a:solidFill>
                  <a:srgbClr val="FFFF00"/>
                </a:solidFill>
              </a:rPr>
              <a:t>The detailed </a:t>
            </a:r>
            <a:r>
              <a:rPr lang="en-AU" sz="2400" dirty="0">
                <a:solidFill>
                  <a:srgbClr val="FFFF00"/>
                </a:solidFill>
              </a:rPr>
              <a:t>surface geological mapping of the Joyner’s Find greenstone belt produced new insights into the early Archean history of plate tectonics. </a:t>
            </a:r>
          </a:p>
        </p:txBody>
      </p:sp>
      <p:pic>
        <p:nvPicPr>
          <p:cNvPr id="6" name="Picture 5"/>
          <p:cNvPicPr>
            <a:picLocks noChangeAspect="1"/>
          </p:cNvPicPr>
          <p:nvPr/>
        </p:nvPicPr>
        <p:blipFill>
          <a:blip r:embed="rId2"/>
          <a:stretch>
            <a:fillRect/>
          </a:stretch>
        </p:blipFill>
        <p:spPr>
          <a:xfrm>
            <a:off x="669868" y="1057013"/>
            <a:ext cx="3496881" cy="5176008"/>
          </a:xfrm>
          <a:prstGeom prst="rect">
            <a:avLst/>
          </a:prstGeom>
        </p:spPr>
      </p:pic>
      <p:sp>
        <p:nvSpPr>
          <p:cNvPr id="7" name="TextBox 6"/>
          <p:cNvSpPr txBox="1"/>
          <p:nvPr/>
        </p:nvSpPr>
        <p:spPr>
          <a:xfrm>
            <a:off x="973123" y="343949"/>
            <a:ext cx="3366627" cy="523220"/>
          </a:xfrm>
          <a:prstGeom prst="rect">
            <a:avLst/>
          </a:prstGeom>
          <a:noFill/>
        </p:spPr>
        <p:txBody>
          <a:bodyPr wrap="none" rtlCol="0">
            <a:spAutoFit/>
          </a:bodyPr>
          <a:lstStyle/>
          <a:p>
            <a:r>
              <a:rPr lang="en-AU" sz="2800" dirty="0" smtClean="0">
                <a:solidFill>
                  <a:srgbClr val="FFFF00"/>
                </a:solidFill>
                <a:latin typeface="Arial" panose="020B0604020202020204" pitchFamily="34" charset="0"/>
                <a:cs typeface="Arial" panose="020B0604020202020204" pitchFamily="34" charset="0"/>
              </a:rPr>
              <a:t>Geological Mapping</a:t>
            </a:r>
            <a:endParaRPr lang="en-AU" sz="2800"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06052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2136" y="2704234"/>
            <a:ext cx="6554867" cy="546931"/>
          </a:xfrm>
        </p:spPr>
        <p:txBody>
          <a:bodyPr>
            <a:normAutofit fontScale="90000"/>
          </a:bodyPr>
          <a:lstStyle/>
          <a:p>
            <a:r>
              <a:rPr lang="en-AU" sz="1800" cap="none" dirty="0" smtClean="0">
                <a:latin typeface="Arial" panose="020B0604020202020204" pitchFamily="34" charset="0"/>
                <a:cs typeface="Arial" panose="020B0604020202020204" pitchFamily="34" charset="0"/>
              </a:rPr>
              <a:t>Stratigraphy of the Joyner’s Find greenstone belt</a:t>
            </a:r>
            <a:r>
              <a:rPr lang="en-AU" sz="1800" dirty="0"/>
              <a:t/>
            </a:r>
            <a:br>
              <a:rPr lang="en-AU" sz="1800" dirty="0"/>
            </a:br>
            <a:endParaRPr lang="en-AU" sz="1800" dirty="0"/>
          </a:p>
        </p:txBody>
      </p:sp>
      <p:sp>
        <p:nvSpPr>
          <p:cNvPr id="3" name="Content Placeholder 2"/>
          <p:cNvSpPr>
            <a:spLocks noGrp="1"/>
          </p:cNvSpPr>
          <p:nvPr>
            <p:ph idx="1"/>
          </p:nvPr>
        </p:nvSpPr>
        <p:spPr>
          <a:xfrm>
            <a:off x="533398" y="1065179"/>
            <a:ext cx="7989817" cy="1639055"/>
          </a:xfrm>
        </p:spPr>
        <p:txBody>
          <a:bodyPr>
            <a:normAutofit/>
          </a:bodyPr>
          <a:lstStyle/>
          <a:p>
            <a:pPr marL="0" indent="0">
              <a:buNone/>
            </a:pPr>
            <a:r>
              <a:rPr lang="en-AU" sz="1800" dirty="0">
                <a:solidFill>
                  <a:srgbClr val="FFFF00"/>
                </a:solidFill>
                <a:latin typeface="Arial" panose="020B0604020202020204" pitchFamily="34" charset="0"/>
                <a:cs typeface="Arial" panose="020B0604020202020204" pitchFamily="34" charset="0"/>
              </a:rPr>
              <a:t>The greenstone belt consisted of a </a:t>
            </a:r>
            <a:r>
              <a:rPr lang="en-AU" sz="1800" dirty="0" smtClean="0">
                <a:solidFill>
                  <a:srgbClr val="FFFF00"/>
                </a:solidFill>
                <a:latin typeface="Arial" panose="020B0604020202020204" pitchFamily="34" charset="0"/>
                <a:cs typeface="Arial" panose="020B0604020202020204" pitchFamily="34" charset="0"/>
              </a:rPr>
              <a:t>west-facing </a:t>
            </a:r>
            <a:r>
              <a:rPr lang="en-AU" sz="1800" dirty="0">
                <a:solidFill>
                  <a:srgbClr val="FFFF00"/>
                </a:solidFill>
                <a:latin typeface="Arial" panose="020B0604020202020204" pitchFamily="34" charset="0"/>
                <a:cs typeface="Arial" panose="020B0604020202020204" pitchFamily="34" charset="0"/>
              </a:rPr>
              <a:t>steeply dipping approximately 5 km thick continuous sequence of mafic to ultramafic volcanic rocks with interbedded banded iron formations (BIF) overlain by 4-5 km of siliciclastic sediments with interbedded mafic volcanic rocks (Table. 1). </a:t>
            </a:r>
          </a:p>
        </p:txBody>
      </p:sp>
      <p:graphicFrame>
        <p:nvGraphicFramePr>
          <p:cNvPr id="4" name="Table 3"/>
          <p:cNvGraphicFramePr>
            <a:graphicFrameLocks noGrp="1"/>
          </p:cNvGraphicFramePr>
          <p:nvPr>
            <p:extLst>
              <p:ext uri="{D42A27DB-BD31-4B8C-83A1-F6EECF244321}">
                <p14:modId xmlns:p14="http://schemas.microsoft.com/office/powerpoint/2010/main" val="3200998236"/>
              </p:ext>
            </p:extLst>
          </p:nvPr>
        </p:nvGraphicFramePr>
        <p:xfrm>
          <a:off x="662136" y="3038989"/>
          <a:ext cx="7669463" cy="3224505"/>
        </p:xfrm>
        <a:graphic>
          <a:graphicData uri="http://schemas.openxmlformats.org/drawingml/2006/table">
            <a:tbl>
              <a:tblPr firstRow="1" firstCol="1" bandRow="1"/>
              <a:tblGrid>
                <a:gridCol w="926573"/>
                <a:gridCol w="871530"/>
                <a:gridCol w="1596276"/>
                <a:gridCol w="3176127"/>
                <a:gridCol w="1098957"/>
              </a:tblGrid>
              <a:tr h="288000">
                <a:tc rowSpan="4">
                  <a:txBody>
                    <a:bodyPr/>
                    <a:lstStyle/>
                    <a:p>
                      <a:pPr algn="ctr">
                        <a:lnSpc>
                          <a:spcPct val="107000"/>
                        </a:lnSpc>
                        <a:spcAft>
                          <a:spcPts val="0"/>
                        </a:spcAft>
                      </a:pPr>
                      <a:r>
                        <a:rPr lang="en-AU" sz="1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rowSpan="3" gridSpan="3">
                  <a:txBody>
                    <a:bodyPr/>
                    <a:lstStyle/>
                    <a:p>
                      <a:pPr algn="ctr">
                        <a:lnSpc>
                          <a:spcPct val="107000"/>
                        </a:lnSpc>
                        <a:spcAft>
                          <a:spcPts val="0"/>
                        </a:spcAft>
                      </a:pPr>
                      <a:r>
                        <a:rPr lang="en-AU" sz="1800" b="1" smtClean="0">
                          <a:effectLst/>
                          <a:latin typeface="Times New Roman" panose="02020603050405020304" pitchFamily="18" charset="0"/>
                          <a:ea typeface="Calibri" panose="020F0502020204030204" pitchFamily="34" charset="0"/>
                          <a:cs typeface="Times New Roman" panose="02020603050405020304" pitchFamily="18" charset="0"/>
                        </a:rPr>
                        <a:t>Archean</a:t>
                      </a:r>
                    </a:p>
                    <a:p>
                      <a:pPr algn="ctr">
                        <a:lnSpc>
                          <a:spcPct val="107000"/>
                        </a:lnSpc>
                        <a:spcAft>
                          <a:spcPts val="0"/>
                        </a:spcAft>
                      </a:pPr>
                      <a:r>
                        <a:rPr lang="en-AU" sz="1100" i="1" smtClean="0">
                          <a:effectLst/>
                          <a:latin typeface="Times New Roman" panose="02020603050405020304" pitchFamily="18" charset="0"/>
                          <a:ea typeface="Calibri" panose="020F0502020204030204" pitchFamily="34" charset="0"/>
                          <a:cs typeface="Times New Roman" panose="02020603050405020304" pitchFamily="18" charset="0"/>
                        </a:rPr>
                        <a:t>Monzogranite </a:t>
                      </a:r>
                      <a:r>
                        <a:rPr lang="en-AU" sz="1100" i="1" dirty="0">
                          <a:effectLst/>
                          <a:latin typeface="Times New Roman" panose="02020603050405020304" pitchFamily="18" charset="0"/>
                          <a:ea typeface="Calibri" panose="020F0502020204030204" pitchFamily="34" charset="0"/>
                          <a:cs typeface="Times New Roman" panose="02020603050405020304" pitchFamily="18" charset="0"/>
                        </a:rPr>
                        <a:t>intrusion and thermal metamorphism</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AU" sz="1100" i="1" dirty="0">
                          <a:effectLst/>
                          <a:latin typeface="Times New Roman" panose="02020603050405020304" pitchFamily="18" charset="0"/>
                          <a:ea typeface="Calibri" panose="020F0502020204030204" pitchFamily="34" charset="0"/>
                          <a:cs typeface="Times New Roman" panose="02020603050405020304" pitchFamily="18" charset="0"/>
                        </a:rPr>
                        <a:t>D</a:t>
                      </a:r>
                      <a:r>
                        <a:rPr lang="en-AU" sz="1100" i="1" baseline="-25000" dirty="0">
                          <a:effectLst/>
                          <a:latin typeface="Times New Roman" panose="02020603050405020304" pitchFamily="18" charset="0"/>
                          <a:ea typeface="Calibri" panose="020F0502020204030204" pitchFamily="34" charset="0"/>
                          <a:cs typeface="Times New Roman" panose="02020603050405020304" pitchFamily="18" charset="0"/>
                        </a:rPr>
                        <a:t>2 </a:t>
                      </a:r>
                      <a:r>
                        <a:rPr lang="en-AU" sz="1100" i="1" dirty="0">
                          <a:effectLst/>
                          <a:latin typeface="Times New Roman" panose="02020603050405020304" pitchFamily="18" charset="0"/>
                          <a:ea typeface="Calibri" panose="020F0502020204030204" pitchFamily="34" charset="0"/>
                          <a:cs typeface="Times New Roman" panose="02020603050405020304" pitchFamily="18" charset="0"/>
                        </a:rPr>
                        <a:t>folding and faulting</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rowSpan="3" hMerge="1">
                  <a:txBody>
                    <a:bodyPr/>
                    <a:lstStyle/>
                    <a:p>
                      <a:endParaRPr lang="en-AU"/>
                    </a:p>
                  </a:txBody>
                  <a:tcPr/>
                </a:tc>
                <a:tc rowSpan="3" hMerge="1">
                  <a:txBody>
                    <a:bodyPr/>
                    <a:lstStyle/>
                    <a:p>
                      <a:endParaRPr lang="en-AU"/>
                    </a:p>
                  </a:txBody>
                  <a:tcPr/>
                </a:tc>
                <a:tc>
                  <a:txBody>
                    <a:bodyPr/>
                    <a:lstStyle/>
                    <a:p>
                      <a:pPr algn="ctr">
                        <a:lnSpc>
                          <a:spcPct val="107000"/>
                        </a:lnSpc>
                        <a:spcAft>
                          <a:spcPts val="0"/>
                        </a:spcAft>
                      </a:pPr>
                      <a:r>
                        <a:rPr lang="en-AU" sz="9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A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r>
              <a:tr h="212040">
                <a:tc vMerge="1">
                  <a:txBody>
                    <a:bodyPr/>
                    <a:lstStyle/>
                    <a:p>
                      <a:endParaRPr lang="en-AU"/>
                    </a:p>
                  </a:txBody>
                  <a:tcPr/>
                </a:tc>
                <a:tc gridSpan="3" vMerge="1">
                  <a:txBody>
                    <a:bodyPr/>
                    <a:lstStyle/>
                    <a:p>
                      <a:endParaRPr lang="en-AU"/>
                    </a:p>
                  </a:txBody>
                  <a:tcPr/>
                </a:tc>
                <a:tc hMerge="1" vMerge="1">
                  <a:txBody>
                    <a:bodyPr/>
                    <a:lstStyle/>
                    <a:p>
                      <a:endParaRPr lang="en-AU"/>
                    </a:p>
                  </a:txBody>
                  <a:tcPr/>
                </a:tc>
                <a:tc hMerge="1" vMerge="1">
                  <a:txBody>
                    <a:bodyPr/>
                    <a:lstStyle/>
                    <a:p>
                      <a:endParaRPr lang="en-AU"/>
                    </a:p>
                  </a:txBody>
                  <a:tcPr/>
                </a:tc>
                <a:tc>
                  <a:txBody>
                    <a:bodyPr/>
                    <a:lstStyle/>
                    <a:p>
                      <a:pPr algn="ctr">
                        <a:lnSpc>
                          <a:spcPct val="107000"/>
                        </a:lnSpc>
                        <a:spcAft>
                          <a:spcPts val="0"/>
                        </a:spcAft>
                      </a:pPr>
                      <a:r>
                        <a:rPr lang="en-AU" sz="1100" dirty="0">
                          <a:effectLst/>
                          <a:latin typeface="Times New Roman" panose="02020603050405020304" pitchFamily="18" charset="0"/>
                          <a:ea typeface="Calibri" panose="020F0502020204030204" pitchFamily="34" charset="0"/>
                          <a:cs typeface="Times New Roman" panose="02020603050405020304" pitchFamily="18" charset="0"/>
                        </a:rPr>
                        <a:t>2637-2602Ma</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r>
              <a:tr h="180000">
                <a:tc vMerge="1">
                  <a:txBody>
                    <a:bodyPr/>
                    <a:lstStyle/>
                    <a:p>
                      <a:endParaRPr lang="en-AU"/>
                    </a:p>
                  </a:txBody>
                  <a:tcPr/>
                </a:tc>
                <a:tc gridSpan="3" vMerge="1">
                  <a:txBody>
                    <a:bodyPr/>
                    <a:lstStyle/>
                    <a:p>
                      <a:endParaRPr lang="en-AU"/>
                    </a:p>
                  </a:txBody>
                  <a:tcPr/>
                </a:tc>
                <a:tc hMerge="1" vMerge="1">
                  <a:txBody>
                    <a:bodyPr/>
                    <a:lstStyle/>
                    <a:p>
                      <a:endParaRPr lang="en-AU"/>
                    </a:p>
                  </a:txBody>
                  <a:tcPr/>
                </a:tc>
                <a:tc hMerge="1" vMerge="1">
                  <a:txBody>
                    <a:bodyPr/>
                    <a:lstStyle/>
                    <a:p>
                      <a:endParaRPr lang="en-AU"/>
                    </a:p>
                  </a:txBody>
                  <a:tcPr/>
                </a:tc>
                <a:tc>
                  <a:txBody>
                    <a:bodyPr/>
                    <a:lstStyle/>
                    <a:p>
                      <a:pPr algn="ctr">
                        <a:lnSpc>
                          <a:spcPct val="107000"/>
                        </a:lnSpc>
                        <a:spcAft>
                          <a:spcPts val="0"/>
                        </a:spcAft>
                      </a:pPr>
                      <a:r>
                        <a:rPr lang="en-AU" sz="1100" dirty="0">
                          <a:effectLst/>
                          <a:latin typeface="Times New Roman" panose="02020603050405020304" pitchFamily="18" charset="0"/>
                          <a:ea typeface="Calibri" panose="020F0502020204030204" pitchFamily="34" charset="0"/>
                          <a:cs typeface="Times New Roman" panose="02020603050405020304" pitchFamily="18" charset="0"/>
                        </a:rPr>
                        <a:t>~2700-2650Ma</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r>
              <a:tr h="212040">
                <a:tc vMerge="1">
                  <a:txBody>
                    <a:bodyPr/>
                    <a:lstStyle/>
                    <a:p>
                      <a:endParaRPr lang="en-AU"/>
                    </a:p>
                  </a:txBody>
                  <a:tcPr/>
                </a:tc>
                <a:tc rowSpan="2">
                  <a:txBody>
                    <a:bodyPr/>
                    <a:lstStyle/>
                    <a:p>
                      <a:pPr>
                        <a:lnSpc>
                          <a:spcPct val="107000"/>
                        </a:lnSpc>
                        <a:spcAft>
                          <a:spcPts val="0"/>
                        </a:spcAft>
                      </a:pPr>
                      <a:r>
                        <a:rPr lang="en-AU" sz="1100" b="1" dirty="0">
                          <a:effectLst/>
                          <a:latin typeface="Times New Roman" panose="02020603050405020304" pitchFamily="18" charset="0"/>
                          <a:ea typeface="Calibri" panose="020F0502020204030204" pitchFamily="34" charset="0"/>
                          <a:cs typeface="Times New Roman" panose="02020603050405020304" pitchFamily="18" charset="0"/>
                        </a:rPr>
                        <a:t>Glen Group</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a:lnSpc>
                          <a:spcPct val="107000"/>
                        </a:lnSpc>
                        <a:spcAft>
                          <a:spcPts val="0"/>
                        </a:spcAft>
                      </a:pPr>
                      <a:r>
                        <a:rPr lang="en-AU" sz="1100" b="1" dirty="0" err="1">
                          <a:effectLst/>
                          <a:latin typeface="Times New Roman" panose="02020603050405020304" pitchFamily="18" charset="0"/>
                          <a:ea typeface="Calibri" panose="020F0502020204030204" pitchFamily="34" charset="0"/>
                          <a:cs typeface="Times New Roman" panose="02020603050405020304" pitchFamily="18" charset="0"/>
                        </a:rPr>
                        <a:t>Wattagee</a:t>
                      </a:r>
                      <a:r>
                        <a:rPr lang="en-AU" sz="1100" b="1" dirty="0">
                          <a:effectLst/>
                          <a:latin typeface="Times New Roman" panose="02020603050405020304" pitchFamily="18" charset="0"/>
                          <a:ea typeface="Calibri" panose="020F0502020204030204" pitchFamily="34" charset="0"/>
                          <a:cs typeface="Times New Roman" panose="02020603050405020304" pitchFamily="18" charset="0"/>
                        </a:rPr>
                        <a:t> Formation</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a:lnSpc>
                          <a:spcPct val="107000"/>
                        </a:lnSpc>
                        <a:spcAft>
                          <a:spcPts val="0"/>
                        </a:spcAft>
                      </a:pPr>
                      <a:r>
                        <a:rPr lang="en-AU" sz="1100" dirty="0">
                          <a:effectLst/>
                          <a:latin typeface="Times New Roman" panose="02020603050405020304" pitchFamily="18" charset="0"/>
                          <a:ea typeface="Calibri" panose="020F0502020204030204" pitchFamily="34" charset="0"/>
                          <a:cs typeface="Times New Roman" panose="02020603050405020304" pitchFamily="18" charset="0"/>
                        </a:rPr>
                        <a:t>Not seen</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a:lnSpc>
                          <a:spcPct val="107000"/>
                        </a:lnSpc>
                        <a:spcAft>
                          <a:spcPts val="0"/>
                        </a:spcAft>
                      </a:pPr>
                      <a:r>
                        <a:rPr lang="en-AU" sz="1100" b="1">
                          <a:effectLst/>
                          <a:latin typeface="Times New Roman" panose="02020603050405020304" pitchFamily="18" charset="0"/>
                          <a:ea typeface="Calibri" panose="020F0502020204030204" pitchFamily="34" charset="0"/>
                          <a:cs typeface="Times New Roman" panose="02020603050405020304" pitchFamily="18" charset="0"/>
                        </a:rPr>
                        <a:t> </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r>
              <a:tr h="424077">
                <a:tc>
                  <a:txBody>
                    <a:bodyPr/>
                    <a:lstStyle/>
                    <a:p>
                      <a:pPr>
                        <a:lnSpc>
                          <a:spcPct val="107000"/>
                        </a:lnSpc>
                        <a:spcAft>
                          <a:spcPts val="0"/>
                        </a:spcAft>
                      </a:pPr>
                      <a:r>
                        <a:rPr lang="en-AU" sz="1100" b="1">
                          <a:effectLst/>
                          <a:latin typeface="Times New Roman" panose="02020603050405020304" pitchFamily="18" charset="0"/>
                          <a:ea typeface="Calibri" panose="020F0502020204030204" pitchFamily="34" charset="0"/>
                          <a:cs typeface="Times New Roman" panose="02020603050405020304" pitchFamily="18" charset="0"/>
                        </a:rPr>
                        <a:t> </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vMerge="1">
                  <a:txBody>
                    <a:bodyPr/>
                    <a:lstStyle/>
                    <a:p>
                      <a:endParaRPr lang="en-AU"/>
                    </a:p>
                  </a:txBody>
                  <a:tcPr/>
                </a:tc>
                <a:tc>
                  <a:txBody>
                    <a:bodyPr/>
                    <a:lstStyle/>
                    <a:p>
                      <a:pPr>
                        <a:lnSpc>
                          <a:spcPct val="107000"/>
                        </a:lnSpc>
                        <a:spcAft>
                          <a:spcPts val="0"/>
                        </a:spcAft>
                      </a:pPr>
                      <a:r>
                        <a:rPr lang="en-AU" sz="1100" b="1" dirty="0" err="1">
                          <a:effectLst/>
                          <a:latin typeface="Times New Roman" panose="02020603050405020304" pitchFamily="18" charset="0"/>
                          <a:ea typeface="Calibri" panose="020F0502020204030204" pitchFamily="34" charset="0"/>
                          <a:cs typeface="Times New Roman" panose="02020603050405020304" pitchFamily="18" charset="0"/>
                        </a:rPr>
                        <a:t>Ryansville</a:t>
                      </a:r>
                      <a:r>
                        <a:rPr lang="en-AU" sz="1100" b="1" dirty="0">
                          <a:effectLst/>
                          <a:latin typeface="Times New Roman" panose="02020603050405020304" pitchFamily="18" charset="0"/>
                          <a:ea typeface="Calibri" panose="020F0502020204030204" pitchFamily="34" charset="0"/>
                          <a:cs typeface="Times New Roman" panose="02020603050405020304" pitchFamily="18" charset="0"/>
                        </a:rPr>
                        <a:t> Formation</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a:lnSpc>
                          <a:spcPct val="107000"/>
                        </a:lnSpc>
                        <a:spcAft>
                          <a:spcPts val="0"/>
                        </a:spcAft>
                      </a:pPr>
                      <a:r>
                        <a:rPr lang="en-AU" sz="1100">
                          <a:effectLst/>
                          <a:latin typeface="Times New Roman" panose="02020603050405020304" pitchFamily="18" charset="0"/>
                          <a:ea typeface="Calibri" panose="020F0502020204030204" pitchFamily="34" charset="0"/>
                          <a:cs typeface="Times New Roman" panose="02020603050405020304" pitchFamily="18" charset="0"/>
                        </a:rPr>
                        <a:t>Medium to coarse sediments and mafic volcanic rocks</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algn="ctr">
                        <a:lnSpc>
                          <a:spcPct val="107000"/>
                        </a:lnSpc>
                        <a:spcAft>
                          <a:spcPts val="0"/>
                        </a:spcAft>
                      </a:pPr>
                      <a:r>
                        <a:rPr lang="en-AU" sz="1100" dirty="0">
                          <a:effectLst/>
                          <a:latin typeface="Times New Roman" panose="02020603050405020304" pitchFamily="18" charset="0"/>
                          <a:ea typeface="Calibri" panose="020F0502020204030204" pitchFamily="34" charset="0"/>
                          <a:cs typeface="Times New Roman" panose="02020603050405020304" pitchFamily="18" charset="0"/>
                        </a:rPr>
                        <a:t>2725-2700Ma</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r>
              <a:tr h="424077">
                <a:tc rowSpan="5">
                  <a:txBody>
                    <a:bodyPr/>
                    <a:lstStyle/>
                    <a:p>
                      <a:pPr algn="ctr">
                        <a:lnSpc>
                          <a:spcPct val="107000"/>
                        </a:lnSpc>
                        <a:spcAft>
                          <a:spcPts val="0"/>
                        </a:spcAft>
                      </a:pPr>
                      <a:r>
                        <a:rPr lang="en-AU" sz="1100" b="1" dirty="0">
                          <a:effectLst/>
                          <a:latin typeface="Times New Roman" panose="02020603050405020304" pitchFamily="18" charset="0"/>
                          <a:ea typeface="Calibri" panose="020F0502020204030204" pitchFamily="34" charset="0"/>
                          <a:cs typeface="Times New Roman" panose="02020603050405020304" pitchFamily="18" charset="0"/>
                        </a:rPr>
                        <a:t>(Murchison Supergroup)</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rowSpan="3">
                  <a:txBody>
                    <a:bodyPr/>
                    <a:lstStyle/>
                    <a:p>
                      <a:pPr>
                        <a:lnSpc>
                          <a:spcPct val="107000"/>
                        </a:lnSpc>
                        <a:spcAft>
                          <a:spcPts val="0"/>
                        </a:spcAft>
                      </a:pPr>
                      <a:r>
                        <a:rPr lang="en-AU" sz="1100" b="1" dirty="0" err="1">
                          <a:effectLst/>
                          <a:latin typeface="Times New Roman" panose="02020603050405020304" pitchFamily="18" charset="0"/>
                          <a:ea typeface="Calibri" panose="020F0502020204030204" pitchFamily="34" charset="0"/>
                          <a:cs typeface="Times New Roman" panose="02020603050405020304" pitchFamily="18" charset="0"/>
                        </a:rPr>
                        <a:t>Polelle</a:t>
                      </a:r>
                      <a:r>
                        <a:rPr lang="en-AU" sz="1100" b="1" dirty="0">
                          <a:effectLst/>
                          <a:latin typeface="Times New Roman" panose="02020603050405020304" pitchFamily="18" charset="0"/>
                          <a:ea typeface="Calibri" panose="020F0502020204030204" pitchFamily="34" charset="0"/>
                          <a:cs typeface="Times New Roman" panose="02020603050405020304" pitchFamily="18" charset="0"/>
                        </a:rPr>
                        <a:t> Group</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a:lnSpc>
                          <a:spcPct val="107000"/>
                        </a:lnSpc>
                        <a:spcAft>
                          <a:spcPts val="0"/>
                        </a:spcAft>
                      </a:pPr>
                      <a:r>
                        <a:rPr lang="en-AU" sz="1100" b="1">
                          <a:effectLst/>
                          <a:latin typeface="Times New Roman" panose="02020603050405020304" pitchFamily="18" charset="0"/>
                          <a:ea typeface="Calibri" panose="020F0502020204030204" pitchFamily="34" charset="0"/>
                          <a:cs typeface="Times New Roman" panose="02020603050405020304" pitchFamily="18" charset="0"/>
                        </a:rPr>
                        <a:t>Wilgie Mia Formation</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a:lnSpc>
                          <a:spcPct val="107000"/>
                        </a:lnSpc>
                        <a:spcAft>
                          <a:spcPts val="0"/>
                        </a:spcAft>
                      </a:pPr>
                      <a:r>
                        <a:rPr lang="en-AU" sz="1100">
                          <a:effectLst/>
                          <a:latin typeface="Times New Roman" panose="02020603050405020304" pitchFamily="18" charset="0"/>
                          <a:ea typeface="Calibri" panose="020F0502020204030204" pitchFamily="34" charset="0"/>
                          <a:cs typeface="Times New Roman" panose="02020603050405020304" pitchFamily="18" charset="0"/>
                        </a:rPr>
                        <a:t>Thick BIF and mafic to ultramafic volcanic rocks</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algn="ctr">
                        <a:lnSpc>
                          <a:spcPct val="107000"/>
                        </a:lnSpc>
                        <a:spcAft>
                          <a:spcPts val="0"/>
                        </a:spcAft>
                      </a:pPr>
                      <a:r>
                        <a:rPr lang="en-AU" sz="1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r>
              <a:tr h="212040">
                <a:tc vMerge="1">
                  <a:txBody>
                    <a:bodyPr/>
                    <a:lstStyle/>
                    <a:p>
                      <a:endParaRPr lang="en-AU"/>
                    </a:p>
                  </a:txBody>
                  <a:tcPr/>
                </a:tc>
                <a:tc vMerge="1">
                  <a:txBody>
                    <a:bodyPr/>
                    <a:lstStyle/>
                    <a:p>
                      <a:endParaRPr lang="en-AU"/>
                    </a:p>
                  </a:txBody>
                  <a:tcPr/>
                </a:tc>
                <a:tc>
                  <a:txBody>
                    <a:bodyPr/>
                    <a:lstStyle/>
                    <a:p>
                      <a:pPr>
                        <a:lnSpc>
                          <a:spcPct val="107000"/>
                        </a:lnSpc>
                        <a:spcAft>
                          <a:spcPts val="0"/>
                        </a:spcAft>
                      </a:pPr>
                      <a:r>
                        <a:rPr lang="en-AU" sz="1100" b="1">
                          <a:effectLst/>
                          <a:latin typeface="Times New Roman" panose="02020603050405020304" pitchFamily="18" charset="0"/>
                          <a:ea typeface="Calibri" panose="020F0502020204030204" pitchFamily="34" charset="0"/>
                          <a:cs typeface="Times New Roman" panose="02020603050405020304" pitchFamily="18" charset="0"/>
                        </a:rPr>
                        <a:t>Greensleeves Formation</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a:lnSpc>
                          <a:spcPct val="107000"/>
                        </a:lnSpc>
                        <a:spcAft>
                          <a:spcPts val="0"/>
                        </a:spcAft>
                      </a:pPr>
                      <a:r>
                        <a:rPr lang="en-AU" sz="1100">
                          <a:effectLst/>
                          <a:latin typeface="Times New Roman" panose="02020603050405020304" pitchFamily="18" charset="0"/>
                          <a:ea typeface="Calibri" panose="020F0502020204030204" pitchFamily="34" charset="0"/>
                          <a:cs typeface="Times New Roman" panose="02020603050405020304" pitchFamily="18" charset="0"/>
                        </a:rPr>
                        <a:t>Not seen</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algn="ctr">
                        <a:lnSpc>
                          <a:spcPct val="107000"/>
                        </a:lnSpc>
                        <a:spcAft>
                          <a:spcPts val="0"/>
                        </a:spcAft>
                      </a:pPr>
                      <a:r>
                        <a:rPr lang="en-AU" sz="1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r>
              <a:tr h="424077">
                <a:tc vMerge="1">
                  <a:txBody>
                    <a:bodyPr/>
                    <a:lstStyle/>
                    <a:p>
                      <a:endParaRPr lang="en-AU"/>
                    </a:p>
                  </a:txBody>
                  <a:tcPr/>
                </a:tc>
                <a:tc vMerge="1">
                  <a:txBody>
                    <a:bodyPr/>
                    <a:lstStyle/>
                    <a:p>
                      <a:endParaRPr lang="en-AU"/>
                    </a:p>
                  </a:txBody>
                  <a:tcPr/>
                </a:tc>
                <a:tc>
                  <a:txBody>
                    <a:bodyPr/>
                    <a:lstStyle/>
                    <a:p>
                      <a:pPr>
                        <a:lnSpc>
                          <a:spcPct val="107000"/>
                        </a:lnSpc>
                        <a:spcAft>
                          <a:spcPts val="0"/>
                        </a:spcAft>
                      </a:pPr>
                      <a:r>
                        <a:rPr lang="en-AU" sz="1100" b="1">
                          <a:effectLst/>
                          <a:latin typeface="Times New Roman" panose="02020603050405020304" pitchFamily="18" charset="0"/>
                          <a:ea typeface="Calibri" panose="020F0502020204030204" pitchFamily="34" charset="0"/>
                          <a:cs typeface="Times New Roman" panose="02020603050405020304" pitchFamily="18" charset="0"/>
                        </a:rPr>
                        <a:t>Meekatharra Formation</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a:lnSpc>
                          <a:spcPct val="107000"/>
                        </a:lnSpc>
                        <a:spcAft>
                          <a:spcPts val="0"/>
                        </a:spcAft>
                      </a:pPr>
                      <a:r>
                        <a:rPr lang="en-AU" sz="1100">
                          <a:effectLst/>
                          <a:latin typeface="Times New Roman" panose="02020603050405020304" pitchFamily="18" charset="0"/>
                          <a:ea typeface="Calibri" panose="020F0502020204030204" pitchFamily="34" charset="0"/>
                          <a:cs typeface="Times New Roman" panose="02020603050405020304" pitchFamily="18" charset="0"/>
                        </a:rPr>
                        <a:t>Ultramafic, mafic and minor felsic volcanic rocks</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algn="ctr">
                        <a:lnSpc>
                          <a:spcPct val="107000"/>
                        </a:lnSpc>
                        <a:spcAft>
                          <a:spcPts val="0"/>
                        </a:spcAft>
                      </a:pPr>
                      <a:r>
                        <a:rPr lang="en-AU" sz="1100" dirty="0">
                          <a:effectLst/>
                          <a:latin typeface="Times New Roman" panose="02020603050405020304" pitchFamily="18" charset="0"/>
                          <a:ea typeface="Calibri" panose="020F0502020204030204" pitchFamily="34" charset="0"/>
                          <a:cs typeface="Times New Roman" panose="02020603050405020304" pitchFamily="18" charset="0"/>
                        </a:rPr>
                        <a:t>2800-2725Ma</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r>
              <a:tr h="424077">
                <a:tc vMerge="1">
                  <a:txBody>
                    <a:bodyPr/>
                    <a:lstStyle/>
                    <a:p>
                      <a:endParaRPr lang="en-AU"/>
                    </a:p>
                  </a:txBody>
                  <a:tcPr/>
                </a:tc>
                <a:tc rowSpan="2">
                  <a:txBody>
                    <a:bodyPr/>
                    <a:lstStyle/>
                    <a:p>
                      <a:pPr>
                        <a:lnSpc>
                          <a:spcPct val="107000"/>
                        </a:lnSpc>
                        <a:spcAft>
                          <a:spcPts val="0"/>
                        </a:spcAft>
                      </a:pPr>
                      <a:r>
                        <a:rPr lang="en-AU" sz="1100" b="1">
                          <a:effectLst/>
                          <a:latin typeface="Times New Roman" panose="02020603050405020304" pitchFamily="18" charset="0"/>
                          <a:ea typeface="Calibri" panose="020F0502020204030204" pitchFamily="34" charset="0"/>
                          <a:cs typeface="Times New Roman" panose="02020603050405020304" pitchFamily="18" charset="0"/>
                        </a:rPr>
                        <a:t>Norie Group</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a:lnSpc>
                          <a:spcPct val="107000"/>
                        </a:lnSpc>
                        <a:spcAft>
                          <a:spcPts val="0"/>
                        </a:spcAft>
                      </a:pPr>
                      <a:r>
                        <a:rPr lang="en-AU" sz="1100" b="1">
                          <a:effectLst/>
                          <a:latin typeface="Times New Roman" panose="02020603050405020304" pitchFamily="18" charset="0"/>
                          <a:ea typeface="Calibri" panose="020F0502020204030204" pitchFamily="34" charset="0"/>
                          <a:cs typeface="Times New Roman" panose="02020603050405020304" pitchFamily="18" charset="0"/>
                        </a:rPr>
                        <a:t>Yaloginda Formation</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a:lnSpc>
                          <a:spcPct val="107000"/>
                        </a:lnSpc>
                        <a:spcAft>
                          <a:spcPts val="0"/>
                        </a:spcAft>
                      </a:pPr>
                      <a:r>
                        <a:rPr lang="en-AU" sz="1100">
                          <a:effectLst/>
                          <a:latin typeface="Times New Roman" panose="02020603050405020304" pitchFamily="18" charset="0"/>
                          <a:ea typeface="Calibri" panose="020F0502020204030204" pitchFamily="34" charset="0"/>
                          <a:cs typeface="Times New Roman" panose="02020603050405020304" pitchFamily="18" charset="0"/>
                        </a:rPr>
                        <a:t>Thin BIF with mafic and ultramafic volcanic rocks</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algn="ctr">
                        <a:lnSpc>
                          <a:spcPct val="107000"/>
                        </a:lnSpc>
                        <a:spcAft>
                          <a:spcPts val="0"/>
                        </a:spcAft>
                      </a:pPr>
                      <a:r>
                        <a:rPr lang="en-AU" sz="1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r>
              <a:tr h="424077">
                <a:tc vMerge="1">
                  <a:txBody>
                    <a:bodyPr/>
                    <a:lstStyle/>
                    <a:p>
                      <a:endParaRPr lang="en-AU"/>
                    </a:p>
                  </a:txBody>
                  <a:tcPr/>
                </a:tc>
                <a:tc vMerge="1">
                  <a:txBody>
                    <a:bodyPr/>
                    <a:lstStyle/>
                    <a:p>
                      <a:endParaRPr lang="en-AU"/>
                    </a:p>
                  </a:txBody>
                  <a:tcPr/>
                </a:tc>
                <a:tc>
                  <a:txBody>
                    <a:bodyPr/>
                    <a:lstStyle/>
                    <a:p>
                      <a:pPr>
                        <a:lnSpc>
                          <a:spcPct val="107000"/>
                        </a:lnSpc>
                        <a:spcAft>
                          <a:spcPts val="0"/>
                        </a:spcAft>
                      </a:pPr>
                      <a:r>
                        <a:rPr lang="en-AU" sz="1100" b="1">
                          <a:effectLst/>
                          <a:latin typeface="Times New Roman" panose="02020603050405020304" pitchFamily="18" charset="0"/>
                          <a:ea typeface="Calibri" panose="020F0502020204030204" pitchFamily="34" charset="0"/>
                          <a:cs typeface="Times New Roman" panose="02020603050405020304" pitchFamily="18" charset="0"/>
                        </a:rPr>
                        <a:t>Murrouli Basalt</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a:lnSpc>
                          <a:spcPct val="107000"/>
                        </a:lnSpc>
                        <a:spcAft>
                          <a:spcPts val="0"/>
                        </a:spcAft>
                      </a:pPr>
                      <a:r>
                        <a:rPr lang="en-AU" sz="1100">
                          <a:effectLst/>
                          <a:latin typeface="Times New Roman" panose="02020603050405020304" pitchFamily="18" charset="0"/>
                          <a:ea typeface="Calibri" panose="020F0502020204030204" pitchFamily="34" charset="0"/>
                          <a:cs typeface="Times New Roman" panose="02020603050405020304" pitchFamily="18" charset="0"/>
                        </a:rPr>
                        <a:t>Mafic and ultramafic volcanic rocks </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algn="ctr">
                        <a:lnSpc>
                          <a:spcPct val="107000"/>
                        </a:lnSpc>
                        <a:spcAft>
                          <a:spcPts val="0"/>
                        </a:spcAft>
                      </a:pPr>
                      <a:r>
                        <a:rPr lang="en-AU" sz="1100" dirty="0">
                          <a:effectLst/>
                          <a:latin typeface="Times New Roman" panose="02020603050405020304" pitchFamily="18" charset="0"/>
                          <a:ea typeface="Calibri" panose="020F0502020204030204" pitchFamily="34" charset="0"/>
                          <a:cs typeface="Times New Roman" panose="02020603050405020304" pitchFamily="18" charset="0"/>
                        </a:rPr>
                        <a:t>2820-2800Ma</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r>
            </a:tbl>
          </a:graphicData>
        </a:graphic>
      </p:graphicFrame>
      <p:sp>
        <p:nvSpPr>
          <p:cNvPr id="5" name="TextBox 4"/>
          <p:cNvSpPr txBox="1"/>
          <p:nvPr/>
        </p:nvSpPr>
        <p:spPr>
          <a:xfrm>
            <a:off x="1635853" y="468814"/>
            <a:ext cx="4323620" cy="523220"/>
          </a:xfrm>
          <a:prstGeom prst="rect">
            <a:avLst/>
          </a:prstGeom>
          <a:noFill/>
        </p:spPr>
        <p:txBody>
          <a:bodyPr wrap="none" rtlCol="0">
            <a:spAutoFit/>
          </a:bodyPr>
          <a:lstStyle/>
          <a:p>
            <a:r>
              <a:rPr lang="en-AU" sz="2800" dirty="0" smtClean="0">
                <a:solidFill>
                  <a:srgbClr val="FFFF00"/>
                </a:solidFill>
                <a:latin typeface="Arial" panose="020B0604020202020204" pitchFamily="34" charset="0"/>
                <a:cs typeface="Arial" panose="020B0604020202020204" pitchFamily="34" charset="0"/>
              </a:rPr>
              <a:t>Stratigraphy and structure</a:t>
            </a:r>
            <a:endParaRPr lang="en-AU" sz="2800"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215530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528506" y="844370"/>
            <a:ext cx="4790114" cy="3648975"/>
          </a:xfrm>
        </p:spPr>
        <p:txBody>
          <a:bodyPr>
            <a:noAutofit/>
          </a:bodyPr>
          <a:lstStyle/>
          <a:p>
            <a:r>
              <a:rPr lang="en-AU" sz="2000" dirty="0">
                <a:solidFill>
                  <a:srgbClr val="FFFF00"/>
                </a:solidFill>
                <a:latin typeface="Arial" panose="020B0604020202020204" pitchFamily="34" charset="0"/>
                <a:cs typeface="Arial" panose="020B0604020202020204" pitchFamily="34" charset="0"/>
              </a:rPr>
              <a:t>The greenstone belt was interpreted as a small portion of an extensive deep sea-floor stratigraphic sequence of mafic to ultramafic lavas and hydrothermal chemical deposits (BIF) probably deposited directly on the </a:t>
            </a:r>
            <a:r>
              <a:rPr lang="en-AU" sz="2000" dirty="0" smtClean="0">
                <a:solidFill>
                  <a:srgbClr val="FFFF00"/>
                </a:solidFill>
                <a:latin typeface="Arial" panose="020B0604020202020204" pitchFamily="34" charset="0"/>
                <a:cs typeface="Arial" panose="020B0604020202020204" pitchFamily="34" charset="0"/>
              </a:rPr>
              <a:t>mantle. </a:t>
            </a:r>
          </a:p>
          <a:p>
            <a:r>
              <a:rPr lang="en-AU" sz="2000" dirty="0" smtClean="0">
                <a:solidFill>
                  <a:srgbClr val="FFFF00"/>
                </a:solidFill>
                <a:latin typeface="Arial" panose="020B0604020202020204" pitchFamily="34" charset="0"/>
                <a:cs typeface="Arial" panose="020B0604020202020204" pitchFamily="34" charset="0"/>
              </a:rPr>
              <a:t>Neither </a:t>
            </a:r>
            <a:r>
              <a:rPr lang="en-AU" sz="2000" dirty="0">
                <a:solidFill>
                  <a:srgbClr val="FFFF00"/>
                </a:solidFill>
                <a:latin typeface="Arial" panose="020B0604020202020204" pitchFamily="34" charset="0"/>
                <a:cs typeface="Arial" panose="020B0604020202020204" pitchFamily="34" charset="0"/>
              </a:rPr>
              <a:t>the base nor the top of the sequence was seen due to </a:t>
            </a:r>
            <a:r>
              <a:rPr lang="en-AU" sz="2000" dirty="0" err="1">
                <a:solidFill>
                  <a:srgbClr val="FFFF00"/>
                </a:solidFill>
                <a:latin typeface="Arial" panose="020B0604020202020204" pitchFamily="34" charset="0"/>
                <a:cs typeface="Arial" panose="020B0604020202020204" pitchFamily="34" charset="0"/>
              </a:rPr>
              <a:t>anatexis</a:t>
            </a:r>
            <a:r>
              <a:rPr lang="en-AU" sz="2000" dirty="0">
                <a:solidFill>
                  <a:srgbClr val="FFFF00"/>
                </a:solidFill>
                <a:latin typeface="Arial" panose="020B0604020202020204" pitchFamily="34" charset="0"/>
                <a:cs typeface="Arial" panose="020B0604020202020204" pitchFamily="34" charset="0"/>
              </a:rPr>
              <a:t> with the remnant forming a roof pendant in the granite </a:t>
            </a:r>
            <a:r>
              <a:rPr lang="en-AU" sz="2000" dirty="0" smtClean="0">
                <a:solidFill>
                  <a:srgbClr val="FFFF00"/>
                </a:solidFill>
                <a:latin typeface="Arial" panose="020B0604020202020204" pitchFamily="34" charset="0"/>
                <a:cs typeface="Arial" panose="020B0604020202020204" pitchFamily="34" charset="0"/>
              </a:rPr>
              <a:t>batholith.</a:t>
            </a:r>
          </a:p>
          <a:p>
            <a:endParaRPr lang="en-AU" dirty="0">
              <a:latin typeface="Arial" panose="020B0604020202020204" pitchFamily="34" charset="0"/>
              <a:cs typeface="Arial" panose="020B0604020202020204" pitchFamily="34" charset="0"/>
            </a:endParaRPr>
          </a:p>
        </p:txBody>
      </p:sp>
      <p:sp>
        <p:nvSpPr>
          <p:cNvPr id="3" name="TextBox 2"/>
          <p:cNvSpPr txBox="1"/>
          <p:nvPr/>
        </p:nvSpPr>
        <p:spPr>
          <a:xfrm>
            <a:off x="469783" y="4681057"/>
            <a:ext cx="7969542" cy="1631216"/>
          </a:xfrm>
          <a:prstGeom prst="rect">
            <a:avLst/>
          </a:prstGeom>
          <a:noFill/>
        </p:spPr>
        <p:txBody>
          <a:bodyPr wrap="square" rtlCol="0">
            <a:spAutoFit/>
          </a:bodyPr>
          <a:lstStyle/>
          <a:p>
            <a:r>
              <a:rPr lang="en-AU" sz="2000" dirty="0">
                <a:solidFill>
                  <a:srgbClr val="FFFF00"/>
                </a:solidFill>
                <a:latin typeface="Arial" panose="020B0604020202020204" pitchFamily="34" charset="0"/>
                <a:cs typeface="Arial" panose="020B0604020202020204" pitchFamily="34" charset="0"/>
              </a:rPr>
              <a:t>The presence of iron formation turbidity current deposits in the </a:t>
            </a:r>
            <a:r>
              <a:rPr lang="en-AU" sz="2000" dirty="0" err="1">
                <a:solidFill>
                  <a:srgbClr val="FFFF00"/>
                </a:solidFill>
                <a:latin typeface="Arial" panose="020B0604020202020204" pitchFamily="34" charset="0"/>
                <a:cs typeface="Arial" panose="020B0604020202020204" pitchFamily="34" charset="0"/>
              </a:rPr>
              <a:t>Yaloginda</a:t>
            </a:r>
            <a:r>
              <a:rPr lang="en-AU" sz="2000" dirty="0">
                <a:solidFill>
                  <a:srgbClr val="FFFF00"/>
                </a:solidFill>
                <a:latin typeface="Arial" panose="020B0604020202020204" pitchFamily="34" charset="0"/>
                <a:cs typeface="Arial" panose="020B0604020202020204" pitchFamily="34" charset="0"/>
              </a:rPr>
              <a:t> Formation suggests that the JFGB was initially close to the spreading centre and source of the </a:t>
            </a:r>
            <a:r>
              <a:rPr lang="en-AU" sz="2000" dirty="0" err="1">
                <a:solidFill>
                  <a:srgbClr val="FFFF00"/>
                </a:solidFill>
                <a:latin typeface="Arial" panose="020B0604020202020204" pitchFamily="34" charset="0"/>
                <a:cs typeface="Arial" panose="020B0604020202020204" pitchFamily="34" charset="0"/>
              </a:rPr>
              <a:t>Murrouli</a:t>
            </a:r>
            <a:r>
              <a:rPr lang="en-AU" sz="2000" dirty="0">
                <a:solidFill>
                  <a:srgbClr val="FFFF00"/>
                </a:solidFill>
                <a:latin typeface="Arial" panose="020B0604020202020204" pitchFamily="34" charset="0"/>
                <a:cs typeface="Arial" panose="020B0604020202020204" pitchFamily="34" charset="0"/>
              </a:rPr>
              <a:t> Basalt while the thick deposit of siliciclastic sediment at the top of the sequence indicates proximity to an older granitic craton during the closing stage.</a:t>
            </a:r>
          </a:p>
        </p:txBody>
      </p:sp>
      <p:pic>
        <p:nvPicPr>
          <p:cNvPr id="6" name="Picture 5"/>
          <p:cNvPicPr>
            <a:picLocks noChangeAspect="1"/>
          </p:cNvPicPr>
          <p:nvPr/>
        </p:nvPicPr>
        <p:blipFill>
          <a:blip r:embed="rId2"/>
          <a:stretch>
            <a:fillRect/>
          </a:stretch>
        </p:blipFill>
        <p:spPr>
          <a:xfrm>
            <a:off x="5857284" y="844370"/>
            <a:ext cx="2640764" cy="3776844"/>
          </a:xfrm>
          <a:prstGeom prst="rect">
            <a:avLst/>
          </a:prstGeom>
        </p:spPr>
      </p:pic>
      <p:sp>
        <p:nvSpPr>
          <p:cNvPr id="7" name="Rectangle 6"/>
          <p:cNvSpPr/>
          <p:nvPr/>
        </p:nvSpPr>
        <p:spPr>
          <a:xfrm>
            <a:off x="2086978" y="287326"/>
            <a:ext cx="4323620" cy="523220"/>
          </a:xfrm>
          <a:prstGeom prst="rect">
            <a:avLst/>
          </a:prstGeom>
        </p:spPr>
        <p:txBody>
          <a:bodyPr wrap="none">
            <a:spAutoFit/>
          </a:bodyPr>
          <a:lstStyle/>
          <a:p>
            <a:r>
              <a:rPr lang="en-AU" sz="2800" dirty="0">
                <a:solidFill>
                  <a:srgbClr val="FFFF00"/>
                </a:solidFill>
                <a:latin typeface="Arial" panose="020B0604020202020204" pitchFamily="34" charset="0"/>
                <a:cs typeface="Arial" panose="020B0604020202020204" pitchFamily="34" charset="0"/>
              </a:rPr>
              <a:t>Stratigraphy and structure</a:t>
            </a:r>
          </a:p>
        </p:txBody>
      </p:sp>
    </p:spTree>
    <p:extLst>
      <p:ext uri="{BB962C8B-B14F-4D97-AF65-F5344CB8AC3E}">
        <p14:creationId xmlns:p14="http://schemas.microsoft.com/office/powerpoint/2010/main" val="18388876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3561856"/>
            <a:ext cx="7969665" cy="2180917"/>
          </a:xfrm>
        </p:spPr>
        <p:txBody>
          <a:bodyPr>
            <a:noAutofit/>
          </a:bodyPr>
          <a:lstStyle/>
          <a:p>
            <a:r>
              <a:rPr lang="en-AU" sz="1800" dirty="0">
                <a:solidFill>
                  <a:srgbClr val="FFFF00"/>
                </a:solidFill>
                <a:latin typeface="Arial" panose="020B0604020202020204" pitchFamily="34" charset="0"/>
                <a:cs typeface="Arial" panose="020B0604020202020204" pitchFamily="34" charset="0"/>
              </a:rPr>
              <a:t>The sequence of rocks in the greenstone belt comprised a small portion of the west-facing limb of a very large fold system with only minor repetition of strata due to subsidiary folding </a:t>
            </a:r>
            <a:r>
              <a:rPr lang="en-AU" sz="1800" dirty="0" smtClean="0">
                <a:solidFill>
                  <a:srgbClr val="FFFF00"/>
                </a:solidFill>
                <a:latin typeface="Arial" panose="020B0604020202020204" pitchFamily="34" charset="0"/>
                <a:cs typeface="Arial" panose="020B0604020202020204" pitchFamily="34" charset="0"/>
              </a:rPr>
              <a:t>in </a:t>
            </a:r>
            <a:r>
              <a:rPr lang="en-AU" sz="1800" dirty="0">
                <a:solidFill>
                  <a:srgbClr val="FFFF00"/>
                </a:solidFill>
                <a:latin typeface="Arial" panose="020B0604020202020204" pitchFamily="34" charset="0"/>
                <a:cs typeface="Arial" panose="020B0604020202020204" pitchFamily="34" charset="0"/>
              </a:rPr>
              <a:t>the BIF </a:t>
            </a:r>
            <a:r>
              <a:rPr lang="en-AU" sz="1800" dirty="0" smtClean="0">
                <a:solidFill>
                  <a:srgbClr val="FFFF00"/>
                </a:solidFill>
                <a:latin typeface="Arial" panose="020B0604020202020204" pitchFamily="34" charset="0"/>
                <a:cs typeface="Arial" panose="020B0604020202020204" pitchFamily="34" charset="0"/>
              </a:rPr>
              <a:t>units. </a:t>
            </a:r>
            <a:r>
              <a:rPr lang="en-AU" sz="1800" dirty="0">
                <a:solidFill>
                  <a:srgbClr val="FFFF00"/>
                </a:solidFill>
                <a:latin typeface="Arial" panose="020B0604020202020204" pitchFamily="34" charset="0"/>
                <a:cs typeface="Arial" panose="020B0604020202020204" pitchFamily="34" charset="0"/>
              </a:rPr>
              <a:t>Contacts with the surrounding granite showed anatectic in situ replacement </a:t>
            </a:r>
            <a:r>
              <a:rPr lang="en-AU" sz="1800" dirty="0" smtClean="0">
                <a:solidFill>
                  <a:srgbClr val="FFFF00"/>
                </a:solidFill>
                <a:latin typeface="Arial" panose="020B0604020202020204" pitchFamily="34" charset="0"/>
                <a:cs typeface="Arial" panose="020B0604020202020204" pitchFamily="34" charset="0"/>
              </a:rPr>
              <a:t>and </a:t>
            </a:r>
            <a:r>
              <a:rPr lang="en-AU" sz="1800" dirty="0">
                <a:solidFill>
                  <a:srgbClr val="FFFF00"/>
                </a:solidFill>
                <a:latin typeface="Arial" panose="020B0604020202020204" pitchFamily="34" charset="0"/>
                <a:cs typeface="Arial" panose="020B0604020202020204" pitchFamily="34" charset="0"/>
              </a:rPr>
              <a:t>the mineralogy indicated purely thermal metamorphism to </a:t>
            </a:r>
            <a:r>
              <a:rPr lang="en-AU" sz="1800" dirty="0" err="1">
                <a:solidFill>
                  <a:srgbClr val="FFFF00"/>
                </a:solidFill>
                <a:latin typeface="Arial" panose="020B0604020202020204" pitchFamily="34" charset="0"/>
                <a:cs typeface="Arial" panose="020B0604020202020204" pitchFamily="34" charset="0"/>
              </a:rPr>
              <a:t>greenschist</a:t>
            </a:r>
            <a:r>
              <a:rPr lang="en-AU" sz="1800" dirty="0">
                <a:solidFill>
                  <a:srgbClr val="FFFF00"/>
                </a:solidFill>
                <a:latin typeface="Arial" panose="020B0604020202020204" pitchFamily="34" charset="0"/>
                <a:cs typeface="Arial" panose="020B0604020202020204" pitchFamily="34" charset="0"/>
              </a:rPr>
              <a:t> facies rising to amphibolite facies </a:t>
            </a:r>
            <a:r>
              <a:rPr lang="en-AU" sz="1800" dirty="0" smtClean="0">
                <a:solidFill>
                  <a:srgbClr val="FFFF00"/>
                </a:solidFill>
                <a:latin typeface="Arial" panose="020B0604020202020204" pitchFamily="34" charset="0"/>
                <a:cs typeface="Arial" panose="020B0604020202020204" pitchFamily="34" charset="0"/>
              </a:rPr>
              <a:t>and granulite facies close </a:t>
            </a:r>
            <a:r>
              <a:rPr lang="en-AU" sz="1800" dirty="0">
                <a:solidFill>
                  <a:srgbClr val="FFFF00"/>
                </a:solidFill>
                <a:latin typeface="Arial" panose="020B0604020202020204" pitchFamily="34" charset="0"/>
                <a:cs typeface="Arial" panose="020B0604020202020204" pitchFamily="34" charset="0"/>
              </a:rPr>
              <a:t>to the granite. Numerous N-S trending shear zones enclosed blocks of undeformed strata apart from tight isoclinal minor folds in the BIF units with no observable evidence of subsidiary folding in the mafic and ultramafic volcanic rocks </a:t>
            </a:r>
          </a:p>
        </p:txBody>
      </p:sp>
      <p:pic>
        <p:nvPicPr>
          <p:cNvPr id="5" name="Picture 4"/>
          <p:cNvPicPr>
            <a:picLocks noChangeAspect="1"/>
          </p:cNvPicPr>
          <p:nvPr/>
        </p:nvPicPr>
        <p:blipFill>
          <a:blip r:embed="rId2"/>
          <a:stretch>
            <a:fillRect/>
          </a:stretch>
        </p:blipFill>
        <p:spPr>
          <a:xfrm>
            <a:off x="1563821" y="822346"/>
            <a:ext cx="5908822" cy="2664000"/>
          </a:xfrm>
          <a:prstGeom prst="rect">
            <a:avLst/>
          </a:prstGeom>
        </p:spPr>
      </p:pic>
      <p:sp>
        <p:nvSpPr>
          <p:cNvPr id="6" name="TextBox 5"/>
          <p:cNvSpPr txBox="1"/>
          <p:nvPr/>
        </p:nvSpPr>
        <p:spPr>
          <a:xfrm>
            <a:off x="1731969" y="230593"/>
            <a:ext cx="5740674" cy="369332"/>
          </a:xfrm>
          <a:prstGeom prst="rect">
            <a:avLst/>
          </a:prstGeom>
          <a:noFill/>
        </p:spPr>
        <p:txBody>
          <a:bodyPr wrap="none" rtlCol="0">
            <a:spAutoFit/>
          </a:bodyPr>
          <a:lstStyle/>
          <a:p>
            <a:pPr algn="ctr"/>
            <a:r>
              <a:rPr lang="en-AU" dirty="0" smtClean="0">
                <a:solidFill>
                  <a:srgbClr val="FFFF00"/>
                </a:solidFill>
              </a:rPr>
              <a:t>Cross-section of the Joyner’s Find Greenstone Belt</a:t>
            </a:r>
            <a:endParaRPr lang="en-AU" dirty="0">
              <a:solidFill>
                <a:srgbClr val="FFFF00"/>
              </a:solidFill>
            </a:endParaRPr>
          </a:p>
        </p:txBody>
      </p:sp>
    </p:spTree>
    <p:extLst>
      <p:ext uri="{BB962C8B-B14F-4D97-AF65-F5344CB8AC3E}">
        <p14:creationId xmlns:p14="http://schemas.microsoft.com/office/powerpoint/2010/main" val="27192274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4764947" y="1827940"/>
            <a:ext cx="3948494" cy="4296339"/>
          </a:xfrm>
        </p:spPr>
        <p:txBody>
          <a:bodyPr>
            <a:normAutofit fontScale="85000" lnSpcReduction="10000"/>
          </a:bodyPr>
          <a:lstStyle/>
          <a:p>
            <a:pPr>
              <a:lnSpc>
                <a:spcPct val="120000"/>
              </a:lnSpc>
            </a:pPr>
            <a:r>
              <a:rPr lang="en-AU" sz="2200" dirty="0">
                <a:solidFill>
                  <a:srgbClr val="FFFF00"/>
                </a:solidFill>
                <a:latin typeface="Arial" panose="020B0604020202020204" pitchFamily="34" charset="0"/>
                <a:cs typeface="Arial" panose="020B0604020202020204" pitchFamily="34" charset="0"/>
              </a:rPr>
              <a:t>Replacement of the down-folded ocean crust by granite and erosion of the upper parts of the folds reduced the mass of the fold belt forcing uplift of the belt leaving a </a:t>
            </a:r>
            <a:r>
              <a:rPr lang="en-AU" sz="2200" dirty="0" smtClean="0">
                <a:solidFill>
                  <a:srgbClr val="FFFF00"/>
                </a:solidFill>
                <a:latin typeface="Arial" panose="020B0604020202020204" pitchFamily="34" charset="0"/>
                <a:cs typeface="Arial" panose="020B0604020202020204" pitchFamily="34" charset="0"/>
              </a:rPr>
              <a:t>craton </a:t>
            </a:r>
            <a:r>
              <a:rPr lang="en-AU" sz="2200" dirty="0">
                <a:solidFill>
                  <a:srgbClr val="FFFF00"/>
                </a:solidFill>
                <a:latin typeface="Arial" panose="020B0604020202020204" pitchFamily="34" charset="0"/>
                <a:cs typeface="Arial" panose="020B0604020202020204" pitchFamily="34" charset="0"/>
              </a:rPr>
              <a:t>thickness of around 30-35 </a:t>
            </a:r>
            <a:r>
              <a:rPr lang="en-AU" sz="2200" dirty="0" smtClean="0">
                <a:solidFill>
                  <a:srgbClr val="FFFF00"/>
                </a:solidFill>
                <a:latin typeface="Arial" panose="020B0604020202020204" pitchFamily="34" charset="0"/>
                <a:cs typeface="Arial" panose="020B0604020202020204" pitchFamily="34" charset="0"/>
              </a:rPr>
              <a:t>km</a:t>
            </a:r>
          </a:p>
          <a:p>
            <a:endParaRPr lang="en-AU" dirty="0" smtClean="0">
              <a:solidFill>
                <a:srgbClr val="FFFF00"/>
              </a:solidFill>
            </a:endParaRPr>
          </a:p>
          <a:p>
            <a:pPr>
              <a:lnSpc>
                <a:spcPct val="120000"/>
              </a:lnSpc>
            </a:pPr>
            <a:r>
              <a:rPr lang="en-AU" sz="2100" dirty="0" smtClean="0">
                <a:solidFill>
                  <a:srgbClr val="FFFF00"/>
                </a:solidFill>
                <a:latin typeface="Arial" panose="020B0604020202020204" pitchFamily="34" charset="0"/>
                <a:cs typeface="Arial" panose="020B0604020202020204" pitchFamily="34" charset="0"/>
              </a:rPr>
              <a:t>The numerous shear zones postdate the granite and are associated with movement on </a:t>
            </a:r>
            <a:r>
              <a:rPr lang="en-AU" sz="2100" dirty="0">
                <a:solidFill>
                  <a:srgbClr val="FFFF00"/>
                </a:solidFill>
                <a:latin typeface="Arial" panose="020B0604020202020204" pitchFamily="34" charset="0"/>
                <a:cs typeface="Arial" panose="020B0604020202020204" pitchFamily="34" charset="0"/>
              </a:rPr>
              <a:t>the Ida </a:t>
            </a:r>
            <a:r>
              <a:rPr lang="en-AU" sz="2100" dirty="0" smtClean="0">
                <a:solidFill>
                  <a:srgbClr val="FFFF00"/>
                </a:solidFill>
                <a:latin typeface="Arial" panose="020B0604020202020204" pitchFamily="34" charset="0"/>
                <a:cs typeface="Arial" panose="020B0604020202020204" pitchFamily="34" charset="0"/>
              </a:rPr>
              <a:t>Fault - a major suture between the </a:t>
            </a:r>
            <a:r>
              <a:rPr lang="en-AU" sz="2100" dirty="0" err="1" smtClean="0">
                <a:solidFill>
                  <a:srgbClr val="FFFF00"/>
                </a:solidFill>
                <a:latin typeface="Arial" panose="020B0604020202020204" pitchFamily="34" charset="0"/>
                <a:cs typeface="Arial" panose="020B0604020202020204" pitchFamily="34" charset="0"/>
              </a:rPr>
              <a:t>Youanmi</a:t>
            </a:r>
            <a:r>
              <a:rPr lang="en-AU" sz="2100" dirty="0" smtClean="0">
                <a:solidFill>
                  <a:srgbClr val="FFFF00"/>
                </a:solidFill>
                <a:latin typeface="Arial" panose="020B0604020202020204" pitchFamily="34" charset="0"/>
                <a:cs typeface="Arial" panose="020B0604020202020204" pitchFamily="34" charset="0"/>
              </a:rPr>
              <a:t> Terrane and the Eastern Goldfields Terrane</a:t>
            </a:r>
            <a:endParaRPr lang="en-AU" sz="2100" dirty="0">
              <a:solidFill>
                <a:srgbClr val="FFFF00"/>
              </a:solidFill>
              <a:latin typeface="Arial" panose="020B0604020202020204" pitchFamily="34" charset="0"/>
              <a:cs typeface="Arial" panose="020B0604020202020204" pitchFamily="34" charset="0"/>
            </a:endParaRPr>
          </a:p>
        </p:txBody>
      </p:sp>
      <p:sp>
        <p:nvSpPr>
          <p:cNvPr id="7" name="Rectangle 6"/>
          <p:cNvSpPr/>
          <p:nvPr/>
        </p:nvSpPr>
        <p:spPr>
          <a:xfrm>
            <a:off x="531652" y="323208"/>
            <a:ext cx="8149334" cy="954107"/>
          </a:xfrm>
          <a:prstGeom prst="rect">
            <a:avLst/>
          </a:prstGeom>
        </p:spPr>
        <p:txBody>
          <a:bodyPr wrap="square">
            <a:spAutoFit/>
          </a:bodyPr>
          <a:lstStyle/>
          <a:p>
            <a:pPr algn="ctr"/>
            <a:r>
              <a:rPr lang="en-AU" sz="2800" dirty="0" smtClean="0">
                <a:solidFill>
                  <a:srgbClr val="FFFF00"/>
                </a:solidFill>
                <a:latin typeface="Arial" panose="020B0604020202020204" pitchFamily="34" charset="0"/>
                <a:cs typeface="Arial" panose="020B0604020202020204" pitchFamily="34" charset="0"/>
              </a:rPr>
              <a:t>Present cross section of lithosphere beneath the Joyner’s Find Greenstone Belt</a:t>
            </a:r>
            <a:endParaRPr lang="en-AU" sz="2800" dirty="0">
              <a:solidFill>
                <a:srgbClr val="FFFF00"/>
              </a:solidFill>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2"/>
          <a:stretch>
            <a:fillRect/>
          </a:stretch>
        </p:blipFill>
        <p:spPr>
          <a:xfrm>
            <a:off x="531652" y="1949858"/>
            <a:ext cx="3886200" cy="3327400"/>
          </a:xfrm>
          <a:prstGeom prst="rect">
            <a:avLst/>
          </a:prstGeom>
        </p:spPr>
      </p:pic>
    </p:spTree>
    <p:extLst>
      <p:ext uri="{BB962C8B-B14F-4D97-AF65-F5344CB8AC3E}">
        <p14:creationId xmlns:p14="http://schemas.microsoft.com/office/powerpoint/2010/main" val="4521716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12768" y="1570396"/>
            <a:ext cx="6820009" cy="2585323"/>
          </a:xfrm>
          <a:prstGeom prst="rect">
            <a:avLst/>
          </a:prstGeom>
          <a:noFill/>
        </p:spPr>
        <p:txBody>
          <a:bodyPr wrap="none" rtlCol="0">
            <a:spAutoFit/>
          </a:bodyPr>
          <a:lstStyle/>
          <a:p>
            <a:r>
              <a:rPr lang="en-AU" sz="5400" b="1" dirty="0" smtClean="0">
                <a:solidFill>
                  <a:srgbClr val="FFFF00"/>
                </a:solidFill>
                <a:latin typeface="Arial" panose="020B0604020202020204" pitchFamily="34" charset="0"/>
                <a:cs typeface="Arial" panose="020B0604020202020204" pitchFamily="34" charset="0"/>
              </a:rPr>
              <a:t>INTERPRETATIONS</a:t>
            </a:r>
          </a:p>
          <a:p>
            <a:r>
              <a:rPr lang="en-AU" sz="5400" b="1" dirty="0" smtClean="0">
                <a:solidFill>
                  <a:srgbClr val="FFFF00"/>
                </a:solidFill>
                <a:latin typeface="Arial" panose="020B0604020202020204" pitchFamily="34" charset="0"/>
                <a:cs typeface="Arial" panose="020B0604020202020204" pitchFamily="34" charset="0"/>
              </a:rPr>
              <a:t>   AND </a:t>
            </a:r>
          </a:p>
          <a:p>
            <a:pPr algn="ctr"/>
            <a:r>
              <a:rPr lang="en-AU" sz="5400" b="1" dirty="0" smtClean="0">
                <a:solidFill>
                  <a:srgbClr val="FFFF00"/>
                </a:solidFill>
                <a:latin typeface="Arial" panose="020B0604020202020204" pitchFamily="34" charset="0"/>
                <a:cs typeface="Arial" panose="020B0604020202020204" pitchFamily="34" charset="0"/>
              </a:rPr>
              <a:t>   CONCLUSIONS</a:t>
            </a:r>
            <a:endParaRPr lang="en-AU" sz="5400" b="1"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407939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0301" y="1376505"/>
            <a:ext cx="3739027" cy="5324535"/>
          </a:xfrm>
          <a:prstGeom prst="rect">
            <a:avLst/>
          </a:prstGeom>
          <a:noFill/>
        </p:spPr>
        <p:txBody>
          <a:bodyPr wrap="square" rtlCol="0">
            <a:spAutoFit/>
          </a:bodyPr>
          <a:lstStyle/>
          <a:p>
            <a:pPr marL="342900" lvl="0" indent="-342900">
              <a:buFont typeface="+mj-lt"/>
              <a:buAutoNum type="arabicPeriod"/>
            </a:pPr>
            <a:r>
              <a:rPr lang="en-AU" sz="1400" dirty="0">
                <a:solidFill>
                  <a:srgbClr val="FFFF00"/>
                </a:solidFill>
                <a:latin typeface="Arial" panose="020B0604020202020204" pitchFamily="34" charset="0"/>
                <a:cs typeface="Arial" panose="020B0604020202020204" pitchFamily="34" charset="0"/>
              </a:rPr>
              <a:t>Partial melting of </a:t>
            </a:r>
            <a:r>
              <a:rPr lang="en-AU" sz="1400" dirty="0" smtClean="0">
                <a:solidFill>
                  <a:srgbClr val="FFFF00"/>
                </a:solidFill>
                <a:latin typeface="Arial" panose="020B0604020202020204" pitchFamily="34" charset="0"/>
                <a:cs typeface="Arial" panose="020B0604020202020204" pitchFamily="34" charset="0"/>
              </a:rPr>
              <a:t>the hot mantle in an </a:t>
            </a:r>
            <a:r>
              <a:rPr lang="en-AU" sz="1400" dirty="0">
                <a:solidFill>
                  <a:srgbClr val="FFFF00"/>
                </a:solidFill>
                <a:latin typeface="Arial" panose="020B0604020202020204" pitchFamily="34" charset="0"/>
                <a:cs typeface="Arial" panose="020B0604020202020204" pitchFamily="34" charset="0"/>
              </a:rPr>
              <a:t>upwelling </a:t>
            </a:r>
            <a:r>
              <a:rPr lang="en-AU" sz="1400" dirty="0" smtClean="0">
                <a:solidFill>
                  <a:srgbClr val="FFFF00"/>
                </a:solidFill>
                <a:latin typeface="Arial" panose="020B0604020202020204" pitchFamily="34" charset="0"/>
                <a:cs typeface="Arial" panose="020B0604020202020204" pitchFamily="34" charset="0"/>
              </a:rPr>
              <a:t>convection </a:t>
            </a:r>
            <a:r>
              <a:rPr lang="en-AU" sz="1400" dirty="0">
                <a:solidFill>
                  <a:srgbClr val="FFFF00"/>
                </a:solidFill>
                <a:latin typeface="Arial" panose="020B0604020202020204" pitchFamily="34" charset="0"/>
                <a:cs typeface="Arial" panose="020B0604020202020204" pitchFamily="34" charset="0"/>
              </a:rPr>
              <a:t>current causes production of ultramafic magma which erupts over the surface of the mantle and cools to form a crust</a:t>
            </a:r>
            <a:r>
              <a:rPr lang="en-AU" sz="1400" dirty="0" smtClean="0">
                <a:solidFill>
                  <a:srgbClr val="FFFF00"/>
                </a:solidFill>
                <a:latin typeface="Arial" panose="020B0604020202020204" pitchFamily="34" charset="0"/>
                <a:cs typeface="Arial" panose="020B0604020202020204" pitchFamily="34" charset="0"/>
              </a:rPr>
              <a:t>.</a:t>
            </a:r>
          </a:p>
          <a:p>
            <a:pPr marL="342900" indent="-342900">
              <a:buFont typeface="+mj-lt"/>
              <a:buAutoNum type="arabicPeriod"/>
            </a:pPr>
            <a:r>
              <a:rPr lang="en-AU" sz="1400" dirty="0" smtClean="0">
                <a:solidFill>
                  <a:srgbClr val="FFFF00"/>
                </a:solidFill>
                <a:latin typeface="Arial" panose="020B0604020202020204" pitchFamily="34" charset="0"/>
                <a:cs typeface="Arial" panose="020B0604020202020204" pitchFamily="34" charset="0"/>
              </a:rPr>
              <a:t>Overturn of the mantle convection current drags on the solidified crust causing rifting and the formation of crustal plates.</a:t>
            </a:r>
          </a:p>
          <a:p>
            <a:pPr marL="342900" indent="-342900">
              <a:buFont typeface="+mj-lt"/>
              <a:buAutoNum type="arabicPeriod"/>
            </a:pPr>
            <a:r>
              <a:rPr lang="en-AU" sz="1400" dirty="0" smtClean="0">
                <a:solidFill>
                  <a:srgbClr val="FFFF00"/>
                </a:solidFill>
                <a:latin typeface="Arial" panose="020B0604020202020204" pitchFamily="34" charset="0"/>
                <a:cs typeface="Arial" panose="020B0604020202020204" pitchFamily="34" charset="0"/>
              </a:rPr>
              <a:t>Interaction between seawater and hot lava occurs producing hydrothermal vents precipitating mounds of iron silicates and iron hydroxides around the vents. (Estimated depth of ocean ~2 km)</a:t>
            </a:r>
          </a:p>
          <a:p>
            <a:pPr marL="342900" indent="-342900">
              <a:buFont typeface="+mj-lt"/>
              <a:buAutoNum type="arabicPeriod"/>
            </a:pPr>
            <a:endParaRPr lang="en-AU" dirty="0" smtClean="0"/>
          </a:p>
          <a:p>
            <a:pPr marL="342900" indent="-342900">
              <a:buFont typeface="+mj-lt"/>
              <a:buAutoNum type="arabicPeriod"/>
            </a:pPr>
            <a:endParaRPr lang="en-AU" dirty="0" smtClean="0"/>
          </a:p>
          <a:p>
            <a:pPr marL="342900" indent="-342900">
              <a:buFont typeface="+mj-lt"/>
              <a:buAutoNum type="arabicPeriod"/>
            </a:pPr>
            <a:endParaRPr lang="en-AU" dirty="0" smtClean="0"/>
          </a:p>
          <a:p>
            <a:pPr marL="342900" indent="-342900">
              <a:buFont typeface="+mj-lt"/>
              <a:buAutoNum type="arabicPeriod"/>
            </a:pPr>
            <a:endParaRPr lang="en-AU" dirty="0" smtClean="0"/>
          </a:p>
          <a:p>
            <a:pPr marL="342900" lvl="0" indent="-342900">
              <a:buFont typeface="+mj-lt"/>
              <a:buAutoNum type="arabicPeriod"/>
            </a:pPr>
            <a:endParaRPr lang="en-AU" dirty="0"/>
          </a:p>
          <a:p>
            <a:endParaRPr lang="en-AU" dirty="0" smtClean="0"/>
          </a:p>
          <a:p>
            <a:pPr marL="342900" indent="-342900">
              <a:buFont typeface="+mj-lt"/>
              <a:buAutoNum type="arabicParenR"/>
            </a:pPr>
            <a:endParaRPr lang="en-AU" dirty="0"/>
          </a:p>
          <a:p>
            <a:pPr marL="342900" indent="-342900">
              <a:buFont typeface="+mj-lt"/>
              <a:buAutoNum type="arabicParenR"/>
            </a:pPr>
            <a:endParaRPr lang="en-AU" dirty="0"/>
          </a:p>
        </p:txBody>
      </p:sp>
      <p:sp>
        <p:nvSpPr>
          <p:cNvPr id="6" name="Rectangle 5"/>
          <p:cNvSpPr/>
          <p:nvPr/>
        </p:nvSpPr>
        <p:spPr>
          <a:xfrm>
            <a:off x="430301" y="4427756"/>
            <a:ext cx="8247203" cy="1384995"/>
          </a:xfrm>
          <a:prstGeom prst="rect">
            <a:avLst/>
          </a:prstGeom>
        </p:spPr>
        <p:txBody>
          <a:bodyPr wrap="square">
            <a:spAutoFit/>
          </a:bodyPr>
          <a:lstStyle/>
          <a:p>
            <a:pPr marL="361950" indent="-361950"/>
            <a:r>
              <a:rPr lang="en-AU" sz="1400" dirty="0" smtClean="0">
                <a:solidFill>
                  <a:srgbClr val="FFFF00"/>
                </a:solidFill>
              </a:rPr>
              <a:t>4.    </a:t>
            </a:r>
            <a:r>
              <a:rPr lang="en-AU" sz="1400" dirty="0" smtClean="0">
                <a:solidFill>
                  <a:srgbClr val="FFFF00"/>
                </a:solidFill>
                <a:latin typeface="Arial" panose="020B0604020202020204" pitchFamily="34" charset="0"/>
                <a:cs typeface="Arial" panose="020B0604020202020204" pitchFamily="34" charset="0"/>
              </a:rPr>
              <a:t>The mounds collapse producing turbidity currents (TC) carrying the coarser particles and density currents carrying colloidal particles.</a:t>
            </a:r>
          </a:p>
          <a:p>
            <a:pPr marL="361950" indent="-361950"/>
            <a:r>
              <a:rPr lang="en-AU" sz="1400" dirty="0" smtClean="0">
                <a:solidFill>
                  <a:srgbClr val="FFFF00"/>
                </a:solidFill>
                <a:latin typeface="Arial" panose="020B0604020202020204" pitchFamily="34" charset="0"/>
                <a:cs typeface="Arial" panose="020B0604020202020204" pitchFamily="34" charset="0"/>
              </a:rPr>
              <a:t>5.    The turbidity currents drop their loads close to the source but density currents flow all the way across the sea floor.</a:t>
            </a:r>
          </a:p>
          <a:p>
            <a:pPr marL="361950" indent="-361950"/>
            <a:r>
              <a:rPr lang="en-AU" sz="1400" dirty="0" smtClean="0">
                <a:solidFill>
                  <a:srgbClr val="FFFF00"/>
                </a:solidFill>
                <a:latin typeface="Arial" panose="020B0604020202020204" pitchFamily="34" charset="0"/>
                <a:cs typeface="Arial" panose="020B0604020202020204" pitchFamily="34" charset="0"/>
              </a:rPr>
              <a:t>6.    The presence of </a:t>
            </a:r>
            <a:r>
              <a:rPr lang="en-AU" sz="1400" dirty="0" err="1" smtClean="0">
                <a:solidFill>
                  <a:srgbClr val="FFFF00"/>
                </a:solidFill>
                <a:latin typeface="Arial" panose="020B0604020202020204" pitchFamily="34" charset="0"/>
                <a:cs typeface="Arial" panose="020B0604020202020204" pitchFamily="34" charset="0"/>
              </a:rPr>
              <a:t>turbidites</a:t>
            </a:r>
            <a:r>
              <a:rPr lang="en-AU" sz="1400" dirty="0" smtClean="0">
                <a:solidFill>
                  <a:srgbClr val="FFFF00"/>
                </a:solidFill>
                <a:latin typeface="Arial" panose="020B0604020202020204" pitchFamily="34" charset="0"/>
                <a:cs typeface="Arial" panose="020B0604020202020204" pitchFamily="34" charset="0"/>
              </a:rPr>
              <a:t> (Granular Iron Formations) indicates deposition of the </a:t>
            </a:r>
            <a:r>
              <a:rPr lang="en-AU" sz="1400" dirty="0" err="1" smtClean="0">
                <a:solidFill>
                  <a:srgbClr val="FFFF00"/>
                </a:solidFill>
                <a:latin typeface="Arial" panose="020B0604020202020204" pitchFamily="34" charset="0"/>
                <a:cs typeface="Arial" panose="020B0604020202020204" pitchFamily="34" charset="0"/>
              </a:rPr>
              <a:t>Yaloginda</a:t>
            </a:r>
            <a:r>
              <a:rPr lang="en-AU" sz="1400" dirty="0" smtClean="0">
                <a:solidFill>
                  <a:srgbClr val="FFFF00"/>
                </a:solidFill>
                <a:latin typeface="Arial" panose="020B0604020202020204" pitchFamily="34" charset="0"/>
                <a:cs typeface="Arial" panose="020B0604020202020204" pitchFamily="34" charset="0"/>
              </a:rPr>
              <a:t> Formation close to the hydrothermal vents</a:t>
            </a:r>
          </a:p>
        </p:txBody>
      </p:sp>
      <p:sp>
        <p:nvSpPr>
          <p:cNvPr id="9" name="TextBox 8"/>
          <p:cNvSpPr txBox="1"/>
          <p:nvPr/>
        </p:nvSpPr>
        <p:spPr>
          <a:xfrm>
            <a:off x="2432807" y="385133"/>
            <a:ext cx="4405373" cy="523220"/>
          </a:xfrm>
          <a:prstGeom prst="rect">
            <a:avLst/>
          </a:prstGeom>
          <a:noFill/>
        </p:spPr>
        <p:txBody>
          <a:bodyPr wrap="none" rtlCol="0">
            <a:spAutoFit/>
          </a:bodyPr>
          <a:lstStyle/>
          <a:p>
            <a:r>
              <a:rPr lang="en-AU" sz="2800" dirty="0" smtClean="0">
                <a:solidFill>
                  <a:srgbClr val="FFFF00"/>
                </a:solidFill>
                <a:latin typeface="Arial" panose="020B0604020202020204" pitchFamily="34" charset="0"/>
                <a:cs typeface="Arial" panose="020B0604020202020204" pitchFamily="34" charset="0"/>
              </a:rPr>
              <a:t>Stratigraphic interpretation</a:t>
            </a:r>
            <a:endParaRPr lang="en-AU" sz="2800" dirty="0">
              <a:solidFill>
                <a:srgbClr val="FFFF00"/>
              </a:solidFill>
              <a:latin typeface="Arial" panose="020B0604020202020204" pitchFamily="34" charset="0"/>
              <a:cs typeface="Arial" panose="020B0604020202020204" pitchFamily="34" charset="0"/>
            </a:endParaRPr>
          </a:p>
        </p:txBody>
      </p:sp>
      <p:pic>
        <p:nvPicPr>
          <p:cNvPr id="10" name="Picture 9"/>
          <p:cNvPicPr>
            <a:picLocks noChangeAspect="1"/>
          </p:cNvPicPr>
          <p:nvPr/>
        </p:nvPicPr>
        <p:blipFill>
          <a:blip r:embed="rId2"/>
          <a:stretch>
            <a:fillRect/>
          </a:stretch>
        </p:blipFill>
        <p:spPr>
          <a:xfrm>
            <a:off x="4110446" y="1376505"/>
            <a:ext cx="4276115" cy="2641822"/>
          </a:xfrm>
          <a:prstGeom prst="rect">
            <a:avLst/>
          </a:prstGeom>
        </p:spPr>
      </p:pic>
    </p:spTree>
    <p:extLst>
      <p:ext uri="{BB962C8B-B14F-4D97-AF65-F5344CB8AC3E}">
        <p14:creationId xmlns:p14="http://schemas.microsoft.com/office/powerpoint/2010/main" val="42626872"/>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22578</TotalTime>
  <Words>1285</Words>
  <Application>Microsoft Office PowerPoint</Application>
  <PresentationFormat>On-screen Show (4:3)</PresentationFormat>
  <Paragraphs>106</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Bodoni Bk BT</vt:lpstr>
      <vt:lpstr>Calibri</vt:lpstr>
      <vt:lpstr>Century Gothic</vt:lpstr>
      <vt:lpstr>Times New Roman</vt:lpstr>
      <vt:lpstr>Wingdings 3</vt:lpstr>
      <vt:lpstr>Slice</vt:lpstr>
      <vt:lpstr> A Plate Tectonic Story from the Joyner’s Find Greenstone Belt in Western Australia </vt:lpstr>
      <vt:lpstr> </vt:lpstr>
      <vt:lpstr>A. The Joyner’s Find geology interpreted from regional aeromagnetic data.   B. Sample of the geology interpreted from field mapping (area shown as white rectangle in A). </vt:lpstr>
      <vt:lpstr>Stratigraphy of the Joyner’s Find greenstone belt </vt:lpstr>
      <vt:lpstr>PowerPoint Presentation</vt:lpstr>
      <vt:lpstr>PowerPoint Presentation</vt:lpstr>
      <vt:lpstr>PowerPoint Presentation</vt:lpstr>
      <vt:lpstr>PowerPoint Presentation</vt:lpstr>
      <vt:lpstr>PowerPoint Presentation</vt:lpstr>
      <vt:lpstr>1.   Granular iron formations give way to thin banded iron formations (density current deposits, DC ) in the upper Yaloginda Formation.  2.   Followed by a thick sequence of mafic to ultramafic lavas with minor felsic flows in the Meekatharra Formation.  3.   Thick banded iron formation (DC) units of the Wilgie Mia Formation are deposited interbedded with mafic lava flows. </vt:lpstr>
      <vt:lpstr>PowerPoint Presentation</vt:lpstr>
      <vt:lpstr>PowerPoint Presentation</vt:lpstr>
      <vt:lpstr>PowerPoint Presentation</vt:lpstr>
      <vt:lpstr>PowerPoint Presentation</vt:lpstr>
      <vt:lpstr>PowerPoint Presentation</vt:lpstr>
      <vt:lpstr>Erosion reduces the surface to a low lying landscape and the craton stabilises.   Remnants of the folded ocean crust remain as greenstone belts on top of the craton.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Plate Tectonic story  from the Joyner’s Find greenstone belt</dc:title>
  <dc:creator>Des Lascelles</dc:creator>
  <cp:lastModifiedBy>Des Lascelles</cp:lastModifiedBy>
  <cp:revision>103</cp:revision>
  <dcterms:created xsi:type="dcterms:W3CDTF">2018-01-05T09:01:29Z</dcterms:created>
  <dcterms:modified xsi:type="dcterms:W3CDTF">2018-02-01T02:17:27Z</dcterms:modified>
</cp:coreProperties>
</file>